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2"/>
  </p:notesMasterIdLst>
  <p:sldIdLst>
    <p:sldId id="257" r:id="rId4"/>
    <p:sldId id="258" r:id="rId5"/>
    <p:sldId id="259" r:id="rId6"/>
    <p:sldId id="260" r:id="rId7"/>
    <p:sldId id="261" r:id="rId8"/>
    <p:sldId id="264"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157CA-EF78-44CA-A357-F00D7A99EF8B}" type="datetimeFigureOut">
              <a:rPr lang="en-GB" smtClean="0"/>
              <a:t>08/03/2024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613E0-5425-4E63-A1F0-89037B1F29CD}" type="slidenum">
              <a:rPr lang="en-GB" smtClean="0"/>
              <a:t>‹#›</a:t>
            </a:fld>
            <a:endParaRPr lang="en-GB"/>
          </a:p>
        </p:txBody>
      </p:sp>
    </p:spTree>
    <p:extLst>
      <p:ext uri="{BB962C8B-B14F-4D97-AF65-F5344CB8AC3E}">
        <p14:creationId xmlns:p14="http://schemas.microsoft.com/office/powerpoint/2010/main" val="3686627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Ideas on how to use these slides in your lesson is included in the notes these are just suggestions and the idea is this is flexible for you to edit and use as you would want to</a:t>
            </a:r>
            <a:r>
              <a:rPr lang="en-GB" dirty="0"/>
              <a:t>.</a:t>
            </a:r>
            <a:endParaRPr lang="en-US" dirty="0"/>
          </a:p>
        </p:txBody>
      </p:sp>
      <p:sp>
        <p:nvSpPr>
          <p:cNvPr id="4" name="Slide Number Placeholder 3"/>
          <p:cNvSpPr>
            <a:spLocks noGrp="1"/>
          </p:cNvSpPr>
          <p:nvPr>
            <p:ph type="sldNum" sz="quarter" idx="5"/>
          </p:nvPr>
        </p:nvSpPr>
        <p:spPr/>
        <p:txBody>
          <a:bodyPr/>
          <a:lstStyle/>
          <a:p>
            <a:fld id="{64D613E0-5425-4E63-A1F0-89037B1F29CD}" type="slidenum">
              <a:rPr lang="en-GB" smtClean="0"/>
              <a:t>3</a:t>
            </a:fld>
            <a:endParaRPr lang="en-GB"/>
          </a:p>
        </p:txBody>
      </p:sp>
    </p:spTree>
    <p:extLst>
      <p:ext uri="{BB962C8B-B14F-4D97-AF65-F5344CB8AC3E}">
        <p14:creationId xmlns:p14="http://schemas.microsoft.com/office/powerpoint/2010/main" val="276921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into your lessons the understanding of the demands of AO1.1 the learners need familiarity with command words to signpost the demands of the question. Consider the amount of time required to answer these low tariff questions and ensure accuracy.  Ask these questions when you introduce the question in the class.</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4</a:t>
            </a:fld>
            <a:endParaRPr lang="en-GB"/>
          </a:p>
        </p:txBody>
      </p:sp>
    </p:spTree>
    <p:extLst>
      <p:ext uri="{BB962C8B-B14F-4D97-AF65-F5344CB8AC3E}">
        <p14:creationId xmlns:p14="http://schemas.microsoft.com/office/powerpoint/2010/main" val="2910136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nature of the types of questions that are used to assess this objective, learners' knowledge and practice of these will help effective responses in the exam situation.</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5</a:t>
            </a:fld>
            <a:endParaRPr lang="en-GB"/>
          </a:p>
        </p:txBody>
      </p:sp>
    </p:spTree>
    <p:extLst>
      <p:ext uri="{BB962C8B-B14F-4D97-AF65-F5344CB8AC3E}">
        <p14:creationId xmlns:p14="http://schemas.microsoft.com/office/powerpoint/2010/main" val="283572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identify the type of question your learners will need to identify in the exam. To gain these identification skills use these techniques regularly in class.</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6</a:t>
            </a:fld>
            <a:endParaRPr lang="en-GB"/>
          </a:p>
        </p:txBody>
      </p:sp>
    </p:spTree>
    <p:extLst>
      <p:ext uri="{BB962C8B-B14F-4D97-AF65-F5344CB8AC3E}">
        <p14:creationId xmlns:p14="http://schemas.microsoft.com/office/powerpoint/2010/main" val="405156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opportunities in class for learners to question the question. Consider this process a scaffold that will be withdrawn as they mature to the demands of GCSE. Several strategies can be used here BUG the question for example.</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7</a:t>
            </a:fld>
            <a:endParaRPr lang="en-GB"/>
          </a:p>
        </p:txBody>
      </p:sp>
    </p:spTree>
    <p:extLst>
      <p:ext uri="{BB962C8B-B14F-4D97-AF65-F5344CB8AC3E}">
        <p14:creationId xmlns:p14="http://schemas.microsoft.com/office/powerpoint/2010/main" val="29906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identification of the questions, but make sure learners can justify their choice to ensure they have developed understanding of the AO demands. They could also develop their own type of questions and use with peers in class.</a:t>
            </a:r>
          </a:p>
          <a:p>
            <a:r>
              <a:rPr lang="en-US" dirty="0"/>
              <a:t>There are hints  to use with pupils to help them express why they make the judgement of AO1.1 exam question. These can be revealed after discussion and then used as a scaffold for other questions you may use in the classroom.</a:t>
            </a:r>
          </a:p>
          <a:p>
            <a:r>
              <a:rPr lang="en-US" dirty="0"/>
              <a:t>These questions come from Unit 1 202**</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8</a:t>
            </a:fld>
            <a:endParaRPr lang="en-GB"/>
          </a:p>
        </p:txBody>
      </p:sp>
    </p:spTree>
    <p:extLst>
      <p:ext uri="{BB962C8B-B14F-4D97-AF65-F5344CB8AC3E}">
        <p14:creationId xmlns:p14="http://schemas.microsoft.com/office/powerpoint/2010/main" val="349426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F5F2-19A6-272C-3CEF-900C5C20B7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3092F08-BF31-D7BB-02BF-8A153D33B7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6CEAB2D-08E8-7697-4730-5CB33A8E5AFC}"/>
              </a:ext>
            </a:extLst>
          </p:cNvPr>
          <p:cNvSpPr>
            <a:spLocks noGrp="1"/>
          </p:cNvSpPr>
          <p:nvPr>
            <p:ph type="dt" sz="half" idx="10"/>
          </p:nvPr>
        </p:nvSpPr>
        <p:spPr/>
        <p:txBody>
          <a:bodyPr/>
          <a:lstStyle/>
          <a:p>
            <a:fld id="{3FE3A782-EA9F-425C-B6C7-72078D7F3DC2}" type="datetimeFigureOut">
              <a:rPr lang="en-GB" smtClean="0"/>
              <a:t>08/03/2024</a:t>
            </a:fld>
            <a:endParaRPr lang="en-GB"/>
          </a:p>
        </p:txBody>
      </p:sp>
      <p:sp>
        <p:nvSpPr>
          <p:cNvPr id="5" name="Footer Placeholder 4">
            <a:extLst>
              <a:ext uri="{FF2B5EF4-FFF2-40B4-BE49-F238E27FC236}">
                <a16:creationId xmlns:a16="http://schemas.microsoft.com/office/drawing/2014/main" id="{F912DB72-874A-A1D9-C7D9-8C711C3BB1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4E3D24-16E8-E92D-B2A2-F12D7898BD2E}"/>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28260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7690-5C5F-CF82-2FD6-D083D6EB1B2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7EDFED9-ECBD-C1EF-D148-92EB16B7B7B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746050C-6A2D-74A3-F5A6-1C947E82D12C}"/>
              </a:ext>
            </a:extLst>
          </p:cNvPr>
          <p:cNvSpPr>
            <a:spLocks noGrp="1"/>
          </p:cNvSpPr>
          <p:nvPr>
            <p:ph type="dt" sz="half" idx="10"/>
          </p:nvPr>
        </p:nvSpPr>
        <p:spPr/>
        <p:txBody>
          <a:bodyPr/>
          <a:lstStyle/>
          <a:p>
            <a:fld id="{3FE3A782-EA9F-425C-B6C7-72078D7F3DC2}" type="datetimeFigureOut">
              <a:rPr lang="en-GB" smtClean="0"/>
              <a:t>08/03/2024</a:t>
            </a:fld>
            <a:endParaRPr lang="en-GB"/>
          </a:p>
        </p:txBody>
      </p:sp>
      <p:sp>
        <p:nvSpPr>
          <p:cNvPr id="5" name="Footer Placeholder 4">
            <a:extLst>
              <a:ext uri="{FF2B5EF4-FFF2-40B4-BE49-F238E27FC236}">
                <a16:creationId xmlns:a16="http://schemas.microsoft.com/office/drawing/2014/main" id="{2CCD8689-9CDC-1F17-7F88-66A7409A1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2FB540-D4C8-9BCA-16B5-B8390EAA6258}"/>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309625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015D50-AF9E-451D-593B-B1F57F39E48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6A5DDBD-3339-DD44-DD91-3CD20BBAE45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741D01E-2345-8514-A7EA-AEF105D37EF5}"/>
              </a:ext>
            </a:extLst>
          </p:cNvPr>
          <p:cNvSpPr>
            <a:spLocks noGrp="1"/>
          </p:cNvSpPr>
          <p:nvPr>
            <p:ph type="dt" sz="half" idx="10"/>
          </p:nvPr>
        </p:nvSpPr>
        <p:spPr/>
        <p:txBody>
          <a:bodyPr/>
          <a:lstStyle/>
          <a:p>
            <a:fld id="{3FE3A782-EA9F-425C-B6C7-72078D7F3DC2}" type="datetimeFigureOut">
              <a:rPr lang="en-GB" smtClean="0"/>
              <a:t>08/03/2024</a:t>
            </a:fld>
            <a:endParaRPr lang="en-GB"/>
          </a:p>
        </p:txBody>
      </p:sp>
      <p:sp>
        <p:nvSpPr>
          <p:cNvPr id="5" name="Footer Placeholder 4">
            <a:extLst>
              <a:ext uri="{FF2B5EF4-FFF2-40B4-BE49-F238E27FC236}">
                <a16:creationId xmlns:a16="http://schemas.microsoft.com/office/drawing/2014/main" id="{07CBC7EC-3671-C24C-86FD-ED5847BFBF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A85B58-9805-0E29-6293-720952BCF950}"/>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327524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F984-0801-5D9F-937E-D82DF70563C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B94555D-4BEF-B0DA-456E-DE7B8DB0764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500F279-5DEC-1B91-E751-6684A50E18AD}"/>
              </a:ext>
            </a:extLst>
          </p:cNvPr>
          <p:cNvSpPr>
            <a:spLocks noGrp="1"/>
          </p:cNvSpPr>
          <p:nvPr>
            <p:ph type="dt" sz="half" idx="10"/>
          </p:nvPr>
        </p:nvSpPr>
        <p:spPr/>
        <p:txBody>
          <a:bodyPr/>
          <a:lstStyle/>
          <a:p>
            <a:fld id="{3FE3A782-EA9F-425C-B6C7-72078D7F3DC2}" type="datetimeFigureOut">
              <a:rPr lang="en-GB" smtClean="0"/>
              <a:t>08/03/2024</a:t>
            </a:fld>
            <a:endParaRPr lang="en-GB"/>
          </a:p>
        </p:txBody>
      </p:sp>
      <p:sp>
        <p:nvSpPr>
          <p:cNvPr id="5" name="Footer Placeholder 4">
            <a:extLst>
              <a:ext uri="{FF2B5EF4-FFF2-40B4-BE49-F238E27FC236}">
                <a16:creationId xmlns:a16="http://schemas.microsoft.com/office/drawing/2014/main" id="{6C606140-C2A8-8E05-4595-AFE44B07A7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343CFE-9B64-0380-6BFB-490E2A185432}"/>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120156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9262-5B34-4F51-7B67-AA206FAC802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19115F4-3900-3AE6-EB96-FEB78AB817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7BFFE2C-6C9A-0C55-EF3E-E49B4B913C4F}"/>
              </a:ext>
            </a:extLst>
          </p:cNvPr>
          <p:cNvSpPr>
            <a:spLocks noGrp="1"/>
          </p:cNvSpPr>
          <p:nvPr>
            <p:ph type="dt" sz="half" idx="10"/>
          </p:nvPr>
        </p:nvSpPr>
        <p:spPr/>
        <p:txBody>
          <a:bodyPr/>
          <a:lstStyle/>
          <a:p>
            <a:fld id="{3FE3A782-EA9F-425C-B6C7-72078D7F3DC2}" type="datetimeFigureOut">
              <a:rPr lang="en-GB" smtClean="0"/>
              <a:t>08/03/2024</a:t>
            </a:fld>
            <a:endParaRPr lang="en-GB"/>
          </a:p>
        </p:txBody>
      </p:sp>
      <p:sp>
        <p:nvSpPr>
          <p:cNvPr id="5" name="Footer Placeholder 4">
            <a:extLst>
              <a:ext uri="{FF2B5EF4-FFF2-40B4-BE49-F238E27FC236}">
                <a16:creationId xmlns:a16="http://schemas.microsoft.com/office/drawing/2014/main" id="{6202916A-4B2F-BF38-0114-B38F646FE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E36FA4-57E2-BBD7-2558-986F7C3E9B49}"/>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134363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0648-D913-308A-D88E-6DC7C7B1249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3E47203-0954-A0E3-4728-4B95DE980CA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3E531B0-DDF7-A277-922B-215B962DCA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5DCA00E-C7EC-0E4F-E0AF-98E49D6379E9}"/>
              </a:ext>
            </a:extLst>
          </p:cNvPr>
          <p:cNvSpPr>
            <a:spLocks noGrp="1"/>
          </p:cNvSpPr>
          <p:nvPr>
            <p:ph type="dt" sz="half" idx="10"/>
          </p:nvPr>
        </p:nvSpPr>
        <p:spPr/>
        <p:txBody>
          <a:bodyPr/>
          <a:lstStyle/>
          <a:p>
            <a:fld id="{3FE3A782-EA9F-425C-B6C7-72078D7F3DC2}" type="datetimeFigureOut">
              <a:rPr lang="en-GB" smtClean="0"/>
              <a:t>08/03/2024</a:t>
            </a:fld>
            <a:endParaRPr lang="en-GB"/>
          </a:p>
        </p:txBody>
      </p:sp>
      <p:sp>
        <p:nvSpPr>
          <p:cNvPr id="6" name="Footer Placeholder 5">
            <a:extLst>
              <a:ext uri="{FF2B5EF4-FFF2-40B4-BE49-F238E27FC236}">
                <a16:creationId xmlns:a16="http://schemas.microsoft.com/office/drawing/2014/main" id="{24BBB3B5-4EA8-4F4E-A840-119A2A166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695677-5ED5-9114-7F30-107C1F3EDCBF}"/>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57837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4D86-B563-3C59-D817-A21F75E2825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E883CE9-2E1E-D402-7513-D0F9C0896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2BC0F82-87E4-C312-0E3F-EC1E129B6B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CF44D75-7FDA-A599-4C7C-BEDFB1440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CEE9D16-C192-C97E-387F-6E96E333E8B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EC1710F-4B3C-210B-A699-C704CDD98E73}"/>
              </a:ext>
            </a:extLst>
          </p:cNvPr>
          <p:cNvSpPr>
            <a:spLocks noGrp="1"/>
          </p:cNvSpPr>
          <p:nvPr>
            <p:ph type="dt" sz="half" idx="10"/>
          </p:nvPr>
        </p:nvSpPr>
        <p:spPr/>
        <p:txBody>
          <a:bodyPr/>
          <a:lstStyle/>
          <a:p>
            <a:fld id="{3FE3A782-EA9F-425C-B6C7-72078D7F3DC2}" type="datetimeFigureOut">
              <a:rPr lang="en-GB" smtClean="0"/>
              <a:t>08/03/2024</a:t>
            </a:fld>
            <a:endParaRPr lang="en-GB"/>
          </a:p>
        </p:txBody>
      </p:sp>
      <p:sp>
        <p:nvSpPr>
          <p:cNvPr id="8" name="Footer Placeholder 7">
            <a:extLst>
              <a:ext uri="{FF2B5EF4-FFF2-40B4-BE49-F238E27FC236}">
                <a16:creationId xmlns:a16="http://schemas.microsoft.com/office/drawing/2014/main" id="{352CCF60-9F14-2132-D1B6-80711CFBAF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4D6C56-5F03-BFA0-98BE-15926D37F45C}"/>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27345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A806-8516-4665-FD28-FD41141CCA0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7AE363E-D243-434A-0CAE-196DEBDAC19B}"/>
              </a:ext>
            </a:extLst>
          </p:cNvPr>
          <p:cNvSpPr>
            <a:spLocks noGrp="1"/>
          </p:cNvSpPr>
          <p:nvPr>
            <p:ph type="dt" sz="half" idx="10"/>
          </p:nvPr>
        </p:nvSpPr>
        <p:spPr/>
        <p:txBody>
          <a:bodyPr/>
          <a:lstStyle/>
          <a:p>
            <a:fld id="{3FE3A782-EA9F-425C-B6C7-72078D7F3DC2}" type="datetimeFigureOut">
              <a:rPr lang="en-GB" smtClean="0"/>
              <a:t>08/03/2024</a:t>
            </a:fld>
            <a:endParaRPr lang="en-GB"/>
          </a:p>
        </p:txBody>
      </p:sp>
      <p:sp>
        <p:nvSpPr>
          <p:cNvPr id="4" name="Footer Placeholder 3">
            <a:extLst>
              <a:ext uri="{FF2B5EF4-FFF2-40B4-BE49-F238E27FC236}">
                <a16:creationId xmlns:a16="http://schemas.microsoft.com/office/drawing/2014/main" id="{C6BC75C2-33E4-D883-AF1D-19B12AFFE8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46D0D7-98F1-EF65-D810-529211C4E171}"/>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364729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185BB5-1C45-8E21-8EF4-8CE4C7DD0C15}"/>
              </a:ext>
            </a:extLst>
          </p:cNvPr>
          <p:cNvSpPr>
            <a:spLocks noGrp="1"/>
          </p:cNvSpPr>
          <p:nvPr>
            <p:ph type="dt" sz="half" idx="10"/>
          </p:nvPr>
        </p:nvSpPr>
        <p:spPr/>
        <p:txBody>
          <a:bodyPr/>
          <a:lstStyle/>
          <a:p>
            <a:fld id="{3FE3A782-EA9F-425C-B6C7-72078D7F3DC2}" type="datetimeFigureOut">
              <a:rPr lang="en-GB" smtClean="0"/>
              <a:t>08/03/2024</a:t>
            </a:fld>
            <a:endParaRPr lang="en-GB"/>
          </a:p>
        </p:txBody>
      </p:sp>
      <p:sp>
        <p:nvSpPr>
          <p:cNvPr id="3" name="Footer Placeholder 2">
            <a:extLst>
              <a:ext uri="{FF2B5EF4-FFF2-40B4-BE49-F238E27FC236}">
                <a16:creationId xmlns:a16="http://schemas.microsoft.com/office/drawing/2014/main" id="{241FEAF9-9F33-B4EE-CCE2-95DB0371F9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2EA11E-A991-CAFB-D426-9B46A72BF656}"/>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231328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EB99-2EF0-D095-41C3-E058429182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39EDB52-6A3E-1D0A-B73B-A99336B01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A375E2E-575E-60F9-2C2D-D3A395D71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D303A5-6635-444E-5FCF-0558E18B9A1D}"/>
              </a:ext>
            </a:extLst>
          </p:cNvPr>
          <p:cNvSpPr>
            <a:spLocks noGrp="1"/>
          </p:cNvSpPr>
          <p:nvPr>
            <p:ph type="dt" sz="half" idx="10"/>
          </p:nvPr>
        </p:nvSpPr>
        <p:spPr/>
        <p:txBody>
          <a:bodyPr/>
          <a:lstStyle/>
          <a:p>
            <a:fld id="{3FE3A782-EA9F-425C-B6C7-72078D7F3DC2}" type="datetimeFigureOut">
              <a:rPr lang="en-GB" smtClean="0"/>
              <a:t>08/03/2024</a:t>
            </a:fld>
            <a:endParaRPr lang="en-GB"/>
          </a:p>
        </p:txBody>
      </p:sp>
      <p:sp>
        <p:nvSpPr>
          <p:cNvPr id="6" name="Footer Placeholder 5">
            <a:extLst>
              <a:ext uri="{FF2B5EF4-FFF2-40B4-BE49-F238E27FC236}">
                <a16:creationId xmlns:a16="http://schemas.microsoft.com/office/drawing/2014/main" id="{A329B95C-53A1-2740-477F-BE6A030C8E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0DB181-7BBF-A61F-3675-EF741BF8C91A}"/>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281139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2C77-AF7B-36BA-3EFE-C94B4B4A16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CB13EF0-10B3-5591-D8B3-03294EA74C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E13F7C-1AC7-9581-E16D-F90F40C0A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E4E0A5-F7C0-40C2-60B2-774A62CBEC08}"/>
              </a:ext>
            </a:extLst>
          </p:cNvPr>
          <p:cNvSpPr>
            <a:spLocks noGrp="1"/>
          </p:cNvSpPr>
          <p:nvPr>
            <p:ph type="dt" sz="half" idx="10"/>
          </p:nvPr>
        </p:nvSpPr>
        <p:spPr/>
        <p:txBody>
          <a:bodyPr/>
          <a:lstStyle/>
          <a:p>
            <a:fld id="{3FE3A782-EA9F-425C-B6C7-72078D7F3DC2}" type="datetimeFigureOut">
              <a:rPr lang="en-GB" smtClean="0"/>
              <a:t>08/03/2024</a:t>
            </a:fld>
            <a:endParaRPr lang="en-GB"/>
          </a:p>
        </p:txBody>
      </p:sp>
      <p:sp>
        <p:nvSpPr>
          <p:cNvPr id="6" name="Footer Placeholder 5">
            <a:extLst>
              <a:ext uri="{FF2B5EF4-FFF2-40B4-BE49-F238E27FC236}">
                <a16:creationId xmlns:a16="http://schemas.microsoft.com/office/drawing/2014/main" id="{6308377D-FEBB-7DFB-C45A-1552B168ED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D02F-E137-5300-B391-F87606B05ED6}"/>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45874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EF3ABF-DA86-10DA-7E31-F00EF00A4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82B2756-6198-7A6E-D321-687E0D6989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361EE6E-1650-7EB7-4852-539311927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3A782-EA9F-425C-B6C7-72078D7F3DC2}" type="datetimeFigureOut">
              <a:rPr lang="en-GB" smtClean="0"/>
              <a:t>08/03/2024</a:t>
            </a:fld>
            <a:endParaRPr lang="en-GB"/>
          </a:p>
        </p:txBody>
      </p:sp>
      <p:sp>
        <p:nvSpPr>
          <p:cNvPr id="5" name="Footer Placeholder 4">
            <a:extLst>
              <a:ext uri="{FF2B5EF4-FFF2-40B4-BE49-F238E27FC236}">
                <a16:creationId xmlns:a16="http://schemas.microsoft.com/office/drawing/2014/main" id="{48988F7D-ED3D-1BB8-124E-7A8F070996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E64430-EEBC-872C-A9BC-1B47C6EA1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57FB7-64B7-4A14-8801-EBBAEEE21FD2}" type="slidenum">
              <a:rPr lang="en-GB" smtClean="0"/>
              <a:t>‹#›</a:t>
            </a:fld>
            <a:endParaRPr lang="en-GB"/>
          </a:p>
        </p:txBody>
      </p:sp>
    </p:spTree>
    <p:extLst>
      <p:ext uri="{BB962C8B-B14F-4D97-AF65-F5344CB8AC3E}">
        <p14:creationId xmlns:p14="http://schemas.microsoft.com/office/powerpoint/2010/main" val="3477288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latt Projects | Photos, videos, logos, illustrations and branding on  Behance">
            <a:extLst>
              <a:ext uri="{FF2B5EF4-FFF2-40B4-BE49-F238E27FC236}">
                <a16:creationId xmlns:a16="http://schemas.microsoft.com/office/drawing/2014/main" id="{EF59F56C-E360-DF3B-34CC-5B0209AC78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89" b="10326"/>
          <a:stretch/>
        </p:blipFill>
        <p:spPr bwMode="auto">
          <a:xfrm>
            <a:off x="-3048" y="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050578-4FA4-FDBD-8FCD-4C539F181BC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7200" dirty="0" err="1">
                <a:latin typeface="Arial" panose="020B0604020202020204" pitchFamily="34" charset="0"/>
                <a:cs typeface="Arial" panose="020B0604020202020204" pitchFamily="34" charset="0"/>
              </a:rPr>
              <a:t>GeogShots</a:t>
            </a:r>
            <a:r>
              <a:rPr lang="en-US" sz="7200" dirty="0">
                <a:solidFill>
                  <a:srgbClr val="FFFFFF"/>
                </a:solidFill>
                <a:latin typeface="Arial" panose="020B0604020202020204" pitchFamily="34" charset="0"/>
                <a:cs typeface="Arial" panose="020B0604020202020204" pitchFamily="34" charset="0"/>
              </a:rPr>
              <a:t> </a:t>
            </a:r>
            <a:endParaRPr lang="en-GB" sz="7200" dirty="0">
              <a:solidFill>
                <a:srgbClr val="FFFFFF"/>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ADBD2FB-DC06-894A-A371-8F3E717D239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sz="900" dirty="0">
                <a:solidFill>
                  <a:srgbClr val="FFFFFF"/>
                </a:solidFill>
                <a:latin typeface="Arial" panose="020B0604020202020204" pitchFamily="34" charset="0"/>
                <a:cs typeface="Arial" panose="020B0604020202020204" pitchFamily="34" charset="0"/>
              </a:rPr>
              <a:t>CC BY-NC-ND 4.0</a:t>
            </a:r>
          </a:p>
        </p:txBody>
      </p:sp>
      <p:pic>
        <p:nvPicPr>
          <p:cNvPr id="5" name="Picture 4">
            <a:extLst>
              <a:ext uri="{FF2B5EF4-FFF2-40B4-BE49-F238E27FC236}">
                <a16:creationId xmlns:a16="http://schemas.microsoft.com/office/drawing/2014/main" id="{4FD33A7C-ED23-DE95-CB08-59613C0896EC}"/>
              </a:ext>
            </a:extLst>
          </p:cNvPr>
          <p:cNvPicPr>
            <a:picLocks noChangeAspect="1"/>
          </p:cNvPicPr>
          <p:nvPr/>
        </p:nvPicPr>
        <p:blipFill>
          <a:blip r:embed="rId3"/>
          <a:stretch>
            <a:fillRect/>
          </a:stretch>
        </p:blipFill>
        <p:spPr>
          <a:xfrm>
            <a:off x="8418195" y="152135"/>
            <a:ext cx="973207" cy="972105"/>
          </a:xfrm>
          <a:prstGeom prst="rect">
            <a:avLst/>
          </a:prstGeom>
        </p:spPr>
      </p:pic>
    </p:spTree>
    <p:extLst>
      <p:ext uri="{BB962C8B-B14F-4D97-AF65-F5344CB8AC3E}">
        <p14:creationId xmlns:p14="http://schemas.microsoft.com/office/powerpoint/2010/main" val="9952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D707-5A1D-1B16-62AC-9F5AA59FE663}"/>
              </a:ext>
            </a:extLst>
          </p:cNvPr>
          <p:cNvSpPr>
            <a:spLocks noGrp="1"/>
          </p:cNvSpPr>
          <p:nvPr>
            <p:ph type="title"/>
          </p:nvPr>
        </p:nvSpPr>
        <p:spPr/>
        <p:txBody>
          <a:bodyPr>
            <a:normAutofit/>
          </a:bodyPr>
          <a:lstStyle/>
          <a:p>
            <a:r>
              <a:rPr lang="en-US" sz="5400" b="1" dirty="0" err="1">
                <a:latin typeface="Arial" panose="020B0604020202020204" pitchFamily="34" charset="0"/>
                <a:cs typeface="Arial" panose="020B0604020202020204" pitchFamily="34" charset="0"/>
              </a:rPr>
              <a:t>GeogShot</a:t>
            </a:r>
            <a:r>
              <a:rPr lang="en-US" sz="5400" b="1" dirty="0">
                <a:latin typeface="Arial" panose="020B0604020202020204" pitchFamily="34" charset="0"/>
                <a:cs typeface="Arial" panose="020B0604020202020204" pitchFamily="34" charset="0"/>
              </a:rPr>
              <a:t>.</a:t>
            </a:r>
            <a:endParaRPr lang="en-GB" sz="5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6A2479E-81ED-FB8A-0E13-44F6CA7B4F4E}"/>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 10-minute solution focused “shot” of geography to help guide your learners to more successful responses in the exam.</a:t>
            </a:r>
          </a:p>
          <a:p>
            <a:r>
              <a:rPr lang="en-US" dirty="0">
                <a:latin typeface="Arial" panose="020B0604020202020204" pitchFamily="34" charset="0"/>
                <a:cs typeface="Arial" panose="020B0604020202020204" pitchFamily="34" charset="0"/>
              </a:rPr>
              <a:t>They are designed so you can fit these resources into your existing lesson plan or adapt as you want.</a:t>
            </a:r>
          </a:p>
          <a:p>
            <a:r>
              <a:rPr lang="en-US" dirty="0">
                <a:latin typeface="Arial" panose="020B0604020202020204" pitchFamily="34" charset="0"/>
                <a:cs typeface="Arial" panose="020B0604020202020204" pitchFamily="34" charset="0"/>
              </a:rPr>
              <a:t>Each builds on identified actions from examiners reports.</a:t>
            </a:r>
          </a:p>
          <a:p>
            <a:r>
              <a:rPr lang="en-US" dirty="0">
                <a:latin typeface="Arial" panose="020B0604020202020204" pitchFamily="34" charset="0"/>
                <a:cs typeface="Arial" panose="020B0604020202020204" pitchFamily="34" charset="0"/>
              </a:rPr>
              <a:t>They could be part of your intervention strategy to support and challenge your learners in class.</a:t>
            </a:r>
          </a:p>
          <a:p>
            <a:r>
              <a:rPr lang="en-US" dirty="0">
                <a:latin typeface="Arial" panose="020B0604020202020204" pitchFamily="34" charset="0"/>
                <a:cs typeface="Arial" panose="020B0604020202020204" pitchFamily="34" charset="0"/>
              </a:rPr>
              <a:t>They are designed to allow you to insert a relevant question to work on from any aspect within the specification.</a:t>
            </a: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CF1B393-3756-7C16-BD60-E30F26BB83FD}"/>
              </a:ext>
            </a:extLst>
          </p:cNvPr>
          <p:cNvPicPr>
            <a:picLocks noChangeAspect="1"/>
          </p:cNvPicPr>
          <p:nvPr/>
        </p:nvPicPr>
        <p:blipFill>
          <a:blip r:embed="rId2"/>
          <a:stretch>
            <a:fillRect/>
          </a:stretch>
        </p:blipFill>
        <p:spPr>
          <a:xfrm>
            <a:off x="10424242" y="365125"/>
            <a:ext cx="973207" cy="972105"/>
          </a:xfrm>
          <a:prstGeom prst="rect">
            <a:avLst/>
          </a:prstGeom>
        </p:spPr>
      </p:pic>
    </p:spTree>
    <p:extLst>
      <p:ext uri="{BB962C8B-B14F-4D97-AF65-F5344CB8AC3E}">
        <p14:creationId xmlns:p14="http://schemas.microsoft.com/office/powerpoint/2010/main" val="420295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84900B-EF04-8365-043D-A7A841DB52DA}"/>
              </a:ext>
            </a:extLst>
          </p:cNvPr>
          <p:cNvPicPr>
            <a:picLocks noChangeAspect="1"/>
          </p:cNvPicPr>
          <p:nvPr/>
        </p:nvPicPr>
        <p:blipFill>
          <a:blip r:embed="rId3"/>
          <a:stretch>
            <a:fillRect/>
          </a:stretch>
        </p:blipFill>
        <p:spPr>
          <a:xfrm>
            <a:off x="247650" y="4067175"/>
            <a:ext cx="3914775" cy="2609850"/>
          </a:xfrm>
          <a:prstGeom prst="rect">
            <a:avLst/>
          </a:prstGeom>
        </p:spPr>
      </p:pic>
      <p:sp>
        <p:nvSpPr>
          <p:cNvPr id="6" name="TextBox 5">
            <a:extLst>
              <a:ext uri="{FF2B5EF4-FFF2-40B4-BE49-F238E27FC236}">
                <a16:creationId xmlns:a16="http://schemas.microsoft.com/office/drawing/2014/main" id="{55F3335A-5AF0-2BF2-345A-910B0A13F9E6}"/>
              </a:ext>
            </a:extLst>
          </p:cNvPr>
          <p:cNvSpPr txBox="1"/>
          <p:nvPr/>
        </p:nvSpPr>
        <p:spPr>
          <a:xfrm>
            <a:off x="322555" y="6677025"/>
            <a:ext cx="893685" cy="230832"/>
          </a:xfrm>
          <a:prstGeom prst="rect">
            <a:avLst/>
          </a:prstGeom>
          <a:noFill/>
        </p:spPr>
        <p:txBody>
          <a:bodyPr wrap="square">
            <a:spAutoFit/>
          </a:bodyPr>
          <a:lstStyle/>
          <a:p>
            <a:r>
              <a:rPr lang="en-GB" sz="900" dirty="0"/>
              <a:t>CC BY-SA 3.0 </a:t>
            </a:r>
          </a:p>
        </p:txBody>
      </p:sp>
      <p:sp>
        <p:nvSpPr>
          <p:cNvPr id="7" name="Rectangle 6">
            <a:extLst>
              <a:ext uri="{FF2B5EF4-FFF2-40B4-BE49-F238E27FC236}">
                <a16:creationId xmlns:a16="http://schemas.microsoft.com/office/drawing/2014/main" id="{48284A7F-229D-6391-CDE3-612655FA5900}"/>
              </a:ext>
            </a:extLst>
          </p:cNvPr>
          <p:cNvSpPr/>
          <p:nvPr/>
        </p:nvSpPr>
        <p:spPr>
          <a:xfrm>
            <a:off x="247650" y="692458"/>
            <a:ext cx="4172505" cy="29029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It is important your learners know the demands of the different assessment objectives and how to recognize the requirements they have to demonstrate in their response to exam questions.</a:t>
            </a:r>
            <a:endParaRPr lang="en-GB" sz="2400" dirty="0">
              <a:latin typeface="Arial" panose="020B0604020202020204" pitchFamily="34" charset="0"/>
              <a:cs typeface="Arial" panose="020B0604020202020204" pitchFamily="34" charset="0"/>
            </a:endParaRPr>
          </a:p>
        </p:txBody>
      </p:sp>
      <p:sp>
        <p:nvSpPr>
          <p:cNvPr id="9" name="Explosion: 8 Points 8">
            <a:extLst>
              <a:ext uri="{FF2B5EF4-FFF2-40B4-BE49-F238E27FC236}">
                <a16:creationId xmlns:a16="http://schemas.microsoft.com/office/drawing/2014/main" id="{6DB627C9-41A4-D677-1B85-72ECC3EB271C}"/>
              </a:ext>
            </a:extLst>
          </p:cNvPr>
          <p:cNvSpPr/>
          <p:nvPr/>
        </p:nvSpPr>
        <p:spPr>
          <a:xfrm>
            <a:off x="4947821" y="878889"/>
            <a:ext cx="6362330" cy="5291092"/>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How can this be included in your lesson?</a:t>
            </a:r>
            <a:endParaRPr lang="en-GB" sz="320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C4699CC-B5B8-9A86-04D2-30BEEA930E0C}"/>
              </a:ext>
            </a:extLst>
          </p:cNvPr>
          <p:cNvPicPr>
            <a:picLocks noChangeAspect="1"/>
          </p:cNvPicPr>
          <p:nvPr/>
        </p:nvPicPr>
        <p:blipFill>
          <a:blip r:embed="rId4"/>
          <a:stretch>
            <a:fillRect/>
          </a:stretch>
        </p:blipFill>
        <p:spPr>
          <a:xfrm>
            <a:off x="10721858" y="392836"/>
            <a:ext cx="973207" cy="972105"/>
          </a:xfrm>
          <a:prstGeom prst="rect">
            <a:avLst/>
          </a:prstGeom>
        </p:spPr>
      </p:pic>
    </p:spTree>
    <p:extLst>
      <p:ext uri="{BB962C8B-B14F-4D97-AF65-F5344CB8AC3E}">
        <p14:creationId xmlns:p14="http://schemas.microsoft.com/office/powerpoint/2010/main" val="351903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ive Process 1">
            <a:extLst>
              <a:ext uri="{FF2B5EF4-FFF2-40B4-BE49-F238E27FC236}">
                <a16:creationId xmlns:a16="http://schemas.microsoft.com/office/drawing/2014/main" id="{19835800-CA34-4634-CA8E-36BF962D70A6}"/>
              </a:ext>
            </a:extLst>
          </p:cNvPr>
          <p:cNvSpPr/>
          <p:nvPr/>
        </p:nvSpPr>
        <p:spPr>
          <a:xfrm>
            <a:off x="186431" y="150920"/>
            <a:ext cx="4882718" cy="343565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AO1.1 Demonstrate knowledge of places, environments and processes at a variety of scales</a:t>
            </a:r>
            <a:endParaRPr lang="en-GB" sz="3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7B6325E-2897-9FF8-E145-0A12D5049C91}"/>
              </a:ext>
            </a:extLst>
          </p:cNvPr>
          <p:cNvSpPr txBox="1"/>
          <p:nvPr/>
        </p:nvSpPr>
        <p:spPr>
          <a:xfrm>
            <a:off x="5799338" y="284850"/>
            <a:ext cx="6094520" cy="6309420"/>
          </a:xfrm>
          <a:prstGeom prst="rect">
            <a:avLst/>
          </a:prstGeom>
          <a:noFill/>
        </p:spPr>
        <p:txBody>
          <a:bodyPr wrap="square">
            <a:spAutoFit/>
          </a:bodyPr>
          <a:lstStyle/>
          <a:p>
            <a:pPr marR="0" algn="l"/>
            <a:r>
              <a:rPr lang="en-GB" sz="4400" b="1" i="0" u="none" strike="noStrike" baseline="0" dirty="0">
                <a:solidFill>
                  <a:srgbClr val="3596C6"/>
                </a:solidFill>
                <a:latin typeface="Arial" panose="020B0604020202020204" pitchFamily="34" charset="0"/>
              </a:rPr>
              <a:t>AO1.1 (15%) </a:t>
            </a:r>
            <a:endParaRPr lang="en-GB" sz="4400" b="0" i="0" u="none" strike="noStrike" baseline="0" dirty="0">
              <a:solidFill>
                <a:srgbClr val="3596C6"/>
              </a:solidFill>
              <a:latin typeface="Arial" panose="020B0604020202020204" pitchFamily="34" charset="0"/>
            </a:endParaRPr>
          </a:p>
          <a:p>
            <a:pPr marR="0" algn="l"/>
            <a:r>
              <a:rPr lang="en-US" sz="2600" b="1" i="0" u="none" strike="noStrike" baseline="0" dirty="0">
                <a:solidFill>
                  <a:srgbClr val="000000"/>
                </a:solidFill>
                <a:latin typeface="Arial" panose="020B0604020202020204" pitchFamily="34" charset="0"/>
              </a:rPr>
              <a:t>Knowledge </a:t>
            </a:r>
            <a:r>
              <a:rPr lang="en-US" sz="2600" b="0" i="0" u="none" strike="noStrike" baseline="0" dirty="0">
                <a:solidFill>
                  <a:srgbClr val="000000"/>
                </a:solidFill>
                <a:latin typeface="Arial" panose="020B0604020202020204" pitchFamily="34" charset="0"/>
              </a:rPr>
              <a:t>of aspects of subject content </a:t>
            </a:r>
          </a:p>
          <a:p>
            <a:pPr marR="0" algn="l"/>
            <a:r>
              <a:rPr lang="en-US" sz="2600" b="0" i="0" u="none" strike="noStrike" baseline="0" dirty="0">
                <a:solidFill>
                  <a:srgbClr val="000000"/>
                </a:solidFill>
                <a:latin typeface="Arial" panose="020B0604020202020204" pitchFamily="34" charset="0"/>
              </a:rPr>
              <a:t>Candidates will be asked to </a:t>
            </a:r>
            <a:r>
              <a:rPr lang="en-US" sz="2600" b="1" i="0" u="none" strike="noStrike" baseline="0" dirty="0">
                <a:solidFill>
                  <a:srgbClr val="000000"/>
                </a:solidFill>
                <a:latin typeface="Arial" panose="020B0604020202020204" pitchFamily="34" charset="0"/>
              </a:rPr>
              <a:t>recall </a:t>
            </a:r>
            <a:r>
              <a:rPr lang="en-US" sz="2600" b="0" i="0" u="none" strike="noStrike" baseline="0" dirty="0">
                <a:solidFill>
                  <a:srgbClr val="000000"/>
                </a:solidFill>
                <a:latin typeface="Arial" panose="020B0604020202020204" pitchFamily="34" charset="0"/>
              </a:rPr>
              <a:t>knowledge of: </a:t>
            </a:r>
          </a:p>
          <a:p>
            <a:endParaRPr lang="en-GB" sz="3200" b="1" i="0" u="none" strike="noStrike" baseline="0" dirty="0">
              <a:solidFill>
                <a:srgbClr val="000000"/>
              </a:solidFill>
              <a:latin typeface="Arial" panose="020B0604020202020204" pitchFamily="34" charset="0"/>
            </a:endParaRPr>
          </a:p>
          <a:p>
            <a:r>
              <a:rPr lang="en-GB" sz="3200" b="1" i="0" u="none" strike="noStrike" baseline="0" dirty="0">
                <a:solidFill>
                  <a:srgbClr val="000000"/>
                </a:solidFill>
                <a:latin typeface="Arial" panose="020B0604020202020204" pitchFamily="34" charset="0"/>
              </a:rPr>
              <a:t>Locations</a:t>
            </a:r>
          </a:p>
          <a:p>
            <a:r>
              <a:rPr lang="en-GB" sz="3200" b="1" i="0" u="none" strike="noStrike" baseline="0" dirty="0">
                <a:solidFill>
                  <a:srgbClr val="000000"/>
                </a:solidFill>
                <a:latin typeface="Arial" panose="020B0604020202020204" pitchFamily="34" charset="0"/>
              </a:rPr>
              <a:t> </a:t>
            </a:r>
            <a:endParaRPr lang="en-GB" sz="3200" b="0" i="0" u="none" strike="noStrike" baseline="0" dirty="0">
              <a:solidFill>
                <a:srgbClr val="000000"/>
              </a:solidFill>
              <a:latin typeface="Arial" panose="020B0604020202020204" pitchFamily="34" charset="0"/>
            </a:endParaRPr>
          </a:p>
          <a:p>
            <a:pPr marR="78650" lvl="1" algn="l"/>
            <a:r>
              <a:rPr lang="en-GB" sz="3200" b="1" i="0" u="none" strike="noStrike" baseline="0" dirty="0">
                <a:solidFill>
                  <a:srgbClr val="000000"/>
                </a:solidFill>
                <a:latin typeface="Arial" panose="020B0604020202020204" pitchFamily="34" charset="0"/>
              </a:rPr>
              <a:t> Places        Processes </a:t>
            </a:r>
          </a:p>
          <a:p>
            <a:pPr marR="78650" lvl="1" algn="l"/>
            <a:endParaRPr lang="en-GB" sz="3200" b="0" i="0" u="none" strike="noStrike" baseline="0" dirty="0">
              <a:solidFill>
                <a:srgbClr val="000000"/>
              </a:solidFill>
              <a:latin typeface="Arial" panose="020B0604020202020204" pitchFamily="34" charset="0"/>
            </a:endParaRPr>
          </a:p>
          <a:p>
            <a:pPr marR="12690" algn="l"/>
            <a:r>
              <a:rPr lang="en-US" sz="3200" b="1" i="0" u="none" strike="noStrike" baseline="0" dirty="0">
                <a:solidFill>
                  <a:srgbClr val="000000"/>
                </a:solidFill>
                <a:latin typeface="Arial" panose="020B0604020202020204" pitchFamily="34" charset="0"/>
              </a:rPr>
              <a:t>                Environments </a:t>
            </a:r>
          </a:p>
          <a:p>
            <a:pPr marR="12690" algn="l"/>
            <a:endParaRPr lang="en-US" sz="3200" b="1" dirty="0">
              <a:solidFill>
                <a:srgbClr val="000000"/>
              </a:solidFill>
              <a:latin typeface="Arial" panose="020B0604020202020204" pitchFamily="34" charset="0"/>
            </a:endParaRPr>
          </a:p>
          <a:p>
            <a:pPr marR="12690" algn="l"/>
            <a:r>
              <a:rPr lang="en-US" sz="3200" b="0" i="0" u="none" strike="noStrike" baseline="0" dirty="0">
                <a:solidFill>
                  <a:srgbClr val="000000"/>
                </a:solidFill>
                <a:latin typeface="Arial" panose="020B0604020202020204" pitchFamily="34" charset="0"/>
              </a:rPr>
              <a:t>Generally low mark tariffs. </a:t>
            </a:r>
            <a:endParaRPr lang="en-GB" dirty="0"/>
          </a:p>
        </p:txBody>
      </p:sp>
      <p:sp>
        <p:nvSpPr>
          <p:cNvPr id="6" name="TextBox 5">
            <a:extLst>
              <a:ext uri="{FF2B5EF4-FFF2-40B4-BE49-F238E27FC236}">
                <a16:creationId xmlns:a16="http://schemas.microsoft.com/office/drawing/2014/main" id="{F9065A4B-789F-0EEF-4ACC-525EAF6F5DFB}"/>
              </a:ext>
            </a:extLst>
          </p:cNvPr>
          <p:cNvSpPr txBox="1"/>
          <p:nvPr/>
        </p:nvSpPr>
        <p:spPr>
          <a:xfrm>
            <a:off x="186431" y="4155018"/>
            <a:ext cx="4536489" cy="2308324"/>
          </a:xfrm>
          <a:prstGeom prst="rect">
            <a:avLst/>
          </a:prstGeom>
          <a:noFill/>
        </p:spPr>
        <p:txBody>
          <a:bodyPr wrap="square">
            <a:spAutoFit/>
          </a:bodyPr>
          <a:lstStyle/>
          <a:p>
            <a:pPr marR="13100" algn="ctr"/>
            <a:r>
              <a:rPr lang="en-US" sz="2400" b="1" i="0" u="none" strike="noStrike" baseline="0" dirty="0">
                <a:solidFill>
                  <a:srgbClr val="000000"/>
                </a:solidFill>
                <a:latin typeface="Arial" panose="020B0604020202020204" pitchFamily="34" charset="0"/>
              </a:rPr>
              <a:t>Typical command words for AO1.1 might include:</a:t>
            </a:r>
          </a:p>
          <a:p>
            <a:pPr marR="13100" algn="l"/>
            <a:r>
              <a:rPr lang="en-US" sz="1800" b="0" i="0" u="none" strike="noStrike" baseline="0" dirty="0">
                <a:solidFill>
                  <a:srgbClr val="000000"/>
                </a:solidFill>
                <a:latin typeface="Arial" panose="020B0604020202020204" pitchFamily="34" charset="0"/>
              </a:rPr>
              <a:t> </a:t>
            </a:r>
            <a:r>
              <a:rPr lang="en-US" sz="3200" b="1" i="0" u="none" strike="noStrike" baseline="0" dirty="0">
                <a:solidFill>
                  <a:srgbClr val="3596C6"/>
                </a:solidFill>
                <a:latin typeface="Arial" panose="020B0604020202020204" pitchFamily="34" charset="0"/>
              </a:rPr>
              <a:t>Describe   </a:t>
            </a:r>
            <a:r>
              <a:rPr lang="en-US" sz="3200" b="1" i="0" u="none" strike="noStrike" baseline="0" dirty="0">
                <a:solidFill>
                  <a:srgbClr val="242472"/>
                </a:solidFill>
                <a:latin typeface="Arial" panose="020B0604020202020204" pitchFamily="34" charset="0"/>
              </a:rPr>
              <a:t>Give </a:t>
            </a:r>
            <a:endParaRPr lang="en-US" sz="3200" b="0" i="0" u="none" strike="noStrike" baseline="0" dirty="0">
              <a:solidFill>
                <a:srgbClr val="242472"/>
              </a:solidFill>
              <a:latin typeface="Arial" panose="020B0604020202020204" pitchFamily="34" charset="0"/>
            </a:endParaRPr>
          </a:p>
          <a:p>
            <a:pPr marR="58430" algn="l"/>
            <a:r>
              <a:rPr lang="en-GB" sz="3200" b="1" i="0" u="none" strike="noStrike" baseline="0" dirty="0">
                <a:solidFill>
                  <a:srgbClr val="0092D2"/>
                </a:solidFill>
                <a:latin typeface="Arial" panose="020B0604020202020204" pitchFamily="34" charset="0"/>
              </a:rPr>
              <a:t>Define          </a:t>
            </a:r>
            <a:r>
              <a:rPr lang="en-GB" sz="3200" b="1" i="0" u="none" strike="noStrike" baseline="0" dirty="0">
                <a:solidFill>
                  <a:srgbClr val="7E7E7E"/>
                </a:solidFill>
                <a:latin typeface="Arial" panose="020B0604020202020204" pitchFamily="34" charset="0"/>
              </a:rPr>
              <a:t>Outline</a:t>
            </a:r>
          </a:p>
          <a:p>
            <a:pPr marR="58430" algn="l"/>
            <a:r>
              <a:rPr lang="en-GB" sz="3200" b="1" dirty="0">
                <a:solidFill>
                  <a:srgbClr val="7E7E7E"/>
                </a:solidFill>
                <a:latin typeface="Arial" panose="020B0604020202020204" pitchFamily="34" charset="0"/>
              </a:rPr>
              <a:t>       Identify</a:t>
            </a:r>
            <a:endParaRPr lang="en-GB" sz="3200" dirty="0"/>
          </a:p>
        </p:txBody>
      </p:sp>
      <p:pic>
        <p:nvPicPr>
          <p:cNvPr id="7" name="Picture 6">
            <a:extLst>
              <a:ext uri="{FF2B5EF4-FFF2-40B4-BE49-F238E27FC236}">
                <a16:creationId xmlns:a16="http://schemas.microsoft.com/office/drawing/2014/main" id="{9E820680-B9CE-1036-82DF-EE472665DB76}"/>
              </a:ext>
            </a:extLst>
          </p:cNvPr>
          <p:cNvPicPr>
            <a:picLocks noChangeAspect="1"/>
          </p:cNvPicPr>
          <p:nvPr/>
        </p:nvPicPr>
        <p:blipFill>
          <a:blip r:embed="rId3"/>
          <a:stretch>
            <a:fillRect/>
          </a:stretch>
        </p:blipFill>
        <p:spPr>
          <a:xfrm>
            <a:off x="10920651" y="263730"/>
            <a:ext cx="973207" cy="972105"/>
          </a:xfrm>
          <a:prstGeom prst="rect">
            <a:avLst/>
          </a:prstGeom>
        </p:spPr>
      </p:pic>
    </p:spTree>
    <p:extLst>
      <p:ext uri="{BB962C8B-B14F-4D97-AF65-F5344CB8AC3E}">
        <p14:creationId xmlns:p14="http://schemas.microsoft.com/office/powerpoint/2010/main" val="415128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0B9D0DFE-77FF-B810-0F30-6C89E2395C98}"/>
              </a:ext>
            </a:extLst>
          </p:cNvPr>
          <p:cNvSpPr/>
          <p:nvPr/>
        </p:nvSpPr>
        <p:spPr>
          <a:xfrm>
            <a:off x="275209" y="381740"/>
            <a:ext cx="3870663" cy="3047260"/>
          </a:xfrm>
          <a:prstGeom prst="wedgeEllipseCallout">
            <a:avLst>
              <a:gd name="adj1" fmla="val 59645"/>
              <a:gd name="adj2" fmla="val 382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Questions using AO1.1 may assess</a:t>
            </a:r>
            <a:endParaRPr lang="en-GB" sz="3200"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A0F5125-4D57-98B2-C099-8F9FC580935B}"/>
              </a:ext>
            </a:extLst>
          </p:cNvPr>
          <p:cNvSpPr/>
          <p:nvPr/>
        </p:nvSpPr>
        <p:spPr>
          <a:xfrm>
            <a:off x="5939161" y="381740"/>
            <a:ext cx="3755255" cy="189982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knowledge of key terms</a:t>
            </a:r>
            <a:endParaRPr lang="en-GB" sz="32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446E6749-1DEE-ABFB-1091-80B4B4D1575F}"/>
              </a:ext>
            </a:extLst>
          </p:cNvPr>
          <p:cNvSpPr/>
          <p:nvPr/>
        </p:nvSpPr>
        <p:spPr>
          <a:xfrm>
            <a:off x="5939161" y="2931395"/>
            <a:ext cx="3870664" cy="1763983"/>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identifying correct statements</a:t>
            </a:r>
            <a:endParaRPr lang="en-GB" sz="3200"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CD85BECD-03FB-A738-4456-EFAEFD15048A}"/>
              </a:ext>
            </a:extLst>
          </p:cNvPr>
          <p:cNvSpPr/>
          <p:nvPr/>
        </p:nvSpPr>
        <p:spPr>
          <a:xfrm>
            <a:off x="6001305" y="5193437"/>
            <a:ext cx="3808520" cy="1500326"/>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giving main characteristics of a feature</a:t>
            </a:r>
            <a:endParaRPr lang="en-GB" sz="3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ED00646-F18C-0616-CD97-745FC1067EA0}"/>
              </a:ext>
            </a:extLst>
          </p:cNvPr>
          <p:cNvPicPr>
            <a:picLocks noChangeAspect="1"/>
          </p:cNvPicPr>
          <p:nvPr/>
        </p:nvPicPr>
        <p:blipFill>
          <a:blip r:embed="rId3"/>
          <a:stretch>
            <a:fillRect/>
          </a:stretch>
        </p:blipFill>
        <p:spPr>
          <a:xfrm>
            <a:off x="10837267" y="251498"/>
            <a:ext cx="973207" cy="972105"/>
          </a:xfrm>
          <a:prstGeom prst="rect">
            <a:avLst/>
          </a:prstGeom>
        </p:spPr>
      </p:pic>
    </p:spTree>
    <p:extLst>
      <p:ext uri="{BB962C8B-B14F-4D97-AF65-F5344CB8AC3E}">
        <p14:creationId xmlns:p14="http://schemas.microsoft.com/office/powerpoint/2010/main" val="196245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0EAF180E-447E-35AE-1291-DDB107A3DEF2}"/>
              </a:ext>
            </a:extLst>
          </p:cNvPr>
          <p:cNvSpPr/>
          <p:nvPr/>
        </p:nvSpPr>
        <p:spPr>
          <a:xfrm>
            <a:off x="275210" y="381740"/>
            <a:ext cx="2571686" cy="1899821"/>
          </a:xfrm>
          <a:prstGeom prst="wedgeEllipseCallout">
            <a:avLst>
              <a:gd name="adj1" fmla="val 59645"/>
              <a:gd name="adj2" fmla="val 382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Questions using AO1.1</a:t>
            </a:r>
            <a:endParaRPr lang="en-GB" sz="2400"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63CA6191-B60A-9308-EC02-078AFC56BF0A}"/>
              </a:ext>
            </a:extLst>
          </p:cNvPr>
          <p:cNvSpPr/>
          <p:nvPr/>
        </p:nvSpPr>
        <p:spPr>
          <a:xfrm>
            <a:off x="3441058" y="221485"/>
            <a:ext cx="3647899" cy="1249096"/>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knowledge of key terms</a:t>
            </a:r>
            <a:endParaRPr lang="en-GB" sz="24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0243E4B9-781C-9EB2-FFAB-FE3312D768B9}"/>
              </a:ext>
            </a:extLst>
          </p:cNvPr>
          <p:cNvSpPr/>
          <p:nvPr/>
        </p:nvSpPr>
        <p:spPr>
          <a:xfrm>
            <a:off x="275210" y="2866776"/>
            <a:ext cx="3647899" cy="1348374"/>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identifying correct statements</a:t>
            </a:r>
            <a:endParaRPr lang="en-GB" sz="2400"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E24E43CE-FF63-FCC2-50C7-1DBEDD7DD89A}"/>
              </a:ext>
            </a:extLst>
          </p:cNvPr>
          <p:cNvSpPr/>
          <p:nvPr/>
        </p:nvSpPr>
        <p:spPr>
          <a:xfrm>
            <a:off x="7899937" y="4858490"/>
            <a:ext cx="3808520" cy="1258524"/>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giving main characteristics of a feature</a:t>
            </a:r>
            <a:endParaRPr lang="en-GB"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1817F6C-5CAE-0159-5E45-68450387BA8D}"/>
              </a:ext>
            </a:extLst>
          </p:cNvPr>
          <p:cNvSpPr txBox="1"/>
          <p:nvPr/>
        </p:nvSpPr>
        <p:spPr>
          <a:xfrm>
            <a:off x="7223289" y="221485"/>
            <a:ext cx="4230278" cy="1338828"/>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Give two limitations of using Total GDP as a measure of economic development. [2]</a:t>
            </a:r>
            <a:r>
              <a:rPr lang="en-US" sz="900" dirty="0">
                <a:latin typeface="Arial" panose="020B0604020202020204" pitchFamily="34" charset="0"/>
                <a:cs typeface="Arial" panose="020B0604020202020204" pitchFamily="34" charset="0"/>
              </a:rPr>
              <a:t>UNIT 2 2018</a:t>
            </a:r>
            <a:endParaRPr lang="en-GB" sz="9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8AB79BC-671A-E6E0-2CA0-397694D1B7B8}"/>
              </a:ext>
            </a:extLst>
          </p:cNvPr>
          <p:cNvSpPr txBox="1"/>
          <p:nvPr/>
        </p:nvSpPr>
        <p:spPr>
          <a:xfrm>
            <a:off x="10202526" y="3954164"/>
            <a:ext cx="1505931" cy="230832"/>
          </a:xfrm>
          <a:prstGeom prst="rect">
            <a:avLst/>
          </a:prstGeom>
          <a:noFill/>
        </p:spPr>
        <p:txBody>
          <a:bodyPr wrap="square">
            <a:spAutoFit/>
          </a:bodyPr>
          <a:lstStyle/>
          <a:p>
            <a:r>
              <a:rPr lang="en-US" sz="900" dirty="0">
                <a:latin typeface="Arial" panose="020B0604020202020204" pitchFamily="34" charset="0"/>
                <a:cs typeface="Arial" panose="020B0604020202020204" pitchFamily="34" charset="0"/>
              </a:rPr>
              <a:t>UNIT 2 2018</a:t>
            </a:r>
            <a:endParaRPr lang="en-GB" sz="900" dirty="0"/>
          </a:p>
        </p:txBody>
      </p:sp>
      <p:sp>
        <p:nvSpPr>
          <p:cNvPr id="15" name="TextBox 14">
            <a:extLst>
              <a:ext uri="{FF2B5EF4-FFF2-40B4-BE49-F238E27FC236}">
                <a16:creationId xmlns:a16="http://schemas.microsoft.com/office/drawing/2014/main" id="{04A2FD21-9E76-57F4-330F-8F908989C2F4}"/>
              </a:ext>
            </a:extLst>
          </p:cNvPr>
          <p:cNvSpPr txBox="1"/>
          <p:nvPr/>
        </p:nvSpPr>
        <p:spPr>
          <a:xfrm>
            <a:off x="393844" y="4954984"/>
            <a:ext cx="6094428"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Landscapes are often affected by people. Describe one negative impact of people on a landscape you have studied. [3] </a:t>
            </a:r>
            <a:r>
              <a:rPr lang="en-US" sz="900" dirty="0">
                <a:latin typeface="Arial" panose="020B0604020202020204" pitchFamily="34" charset="0"/>
                <a:cs typeface="Arial" panose="020B0604020202020204" pitchFamily="34" charset="0"/>
              </a:rPr>
              <a:t>UNIT 1 2018</a:t>
            </a:r>
            <a:endParaRPr lang="en-GB" sz="9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3D7CE8F-A58E-70A8-2006-917DE2A5D2D4}"/>
              </a:ext>
            </a:extLst>
          </p:cNvPr>
          <p:cNvPicPr>
            <a:picLocks noChangeAspect="1"/>
          </p:cNvPicPr>
          <p:nvPr/>
        </p:nvPicPr>
        <p:blipFill rotWithShape="1">
          <a:blip r:embed="rId3"/>
          <a:srcRect l="32178" t="61024" r="29562" b="18178"/>
          <a:stretch/>
        </p:blipFill>
        <p:spPr>
          <a:xfrm>
            <a:off x="4460436" y="2153601"/>
            <a:ext cx="5888535" cy="1800563"/>
          </a:xfrm>
          <a:prstGeom prst="rect">
            <a:avLst/>
          </a:prstGeom>
        </p:spPr>
      </p:pic>
    </p:spTree>
    <p:extLst>
      <p:ext uri="{BB962C8B-B14F-4D97-AF65-F5344CB8AC3E}">
        <p14:creationId xmlns:p14="http://schemas.microsoft.com/office/powerpoint/2010/main" val="77923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CE6319-CE83-3776-B365-F6346836A498}"/>
              </a:ext>
            </a:extLst>
          </p:cNvPr>
          <p:cNvSpPr txBox="1"/>
          <p:nvPr/>
        </p:nvSpPr>
        <p:spPr>
          <a:xfrm>
            <a:off x="419468" y="2602897"/>
            <a:ext cx="7108794" cy="954107"/>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The </a:t>
            </a:r>
            <a:r>
              <a:rPr lang="en-US" sz="2800" dirty="0">
                <a:highlight>
                  <a:srgbClr val="00FF00"/>
                </a:highlight>
                <a:latin typeface="Arial" panose="020B0604020202020204" pitchFamily="34" charset="0"/>
                <a:cs typeface="Arial" panose="020B0604020202020204" pitchFamily="34" charset="0"/>
              </a:rPr>
              <a:t>process of abrasion </a:t>
            </a:r>
            <a:r>
              <a:rPr lang="en-US" sz="2800" dirty="0">
                <a:latin typeface="Arial" panose="020B0604020202020204" pitchFamily="34" charset="0"/>
                <a:cs typeface="Arial" panose="020B0604020202020204" pitchFamily="34" charset="0"/>
              </a:rPr>
              <a:t>takes place in the </a:t>
            </a:r>
            <a:r>
              <a:rPr lang="en-US" sz="2800" dirty="0" err="1">
                <a:latin typeface="Arial" panose="020B0604020202020204" pitchFamily="34" charset="0"/>
                <a:cs typeface="Arial" panose="020B0604020202020204" pitchFamily="34" charset="0"/>
              </a:rPr>
              <a:t>Afon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Dulais</a:t>
            </a:r>
            <a:r>
              <a:rPr lang="en-US" sz="2800" dirty="0">
                <a:latin typeface="Arial" panose="020B0604020202020204" pitchFamily="34" charset="0"/>
                <a:cs typeface="Arial" panose="020B0604020202020204" pitchFamily="34" charset="0"/>
              </a:rPr>
              <a:t>. </a:t>
            </a:r>
            <a:r>
              <a:rPr lang="en-US" sz="2800" dirty="0">
                <a:highlight>
                  <a:srgbClr val="FF0000"/>
                </a:highlight>
                <a:latin typeface="Arial" panose="020B0604020202020204" pitchFamily="34" charset="0"/>
                <a:cs typeface="Arial" panose="020B0604020202020204" pitchFamily="34" charset="0"/>
              </a:rPr>
              <a:t>Describe</a:t>
            </a:r>
            <a:r>
              <a:rPr lang="en-US" sz="2800" dirty="0">
                <a:latin typeface="Arial" panose="020B0604020202020204" pitchFamily="34" charset="0"/>
                <a:cs typeface="Arial" panose="020B0604020202020204" pitchFamily="34" charset="0"/>
              </a:rPr>
              <a:t> this process. (2) </a:t>
            </a:r>
            <a:r>
              <a:rPr lang="en-US" sz="1000" dirty="0">
                <a:latin typeface="Arial" panose="020B0604020202020204" pitchFamily="34" charset="0"/>
                <a:cs typeface="Arial" panose="020B0604020202020204" pitchFamily="34" charset="0"/>
              </a:rPr>
              <a:t>WJEC 2022</a:t>
            </a:r>
            <a:endParaRPr lang="en-GB" sz="1000" dirty="0">
              <a:latin typeface="Arial" panose="020B0604020202020204" pitchFamily="34" charset="0"/>
              <a:cs typeface="Arial" panose="020B0604020202020204" pitchFamily="34" charset="0"/>
            </a:endParaRPr>
          </a:p>
        </p:txBody>
      </p:sp>
      <p:sp>
        <p:nvSpPr>
          <p:cNvPr id="6" name="Speech Bubble: Oval 5">
            <a:extLst>
              <a:ext uri="{FF2B5EF4-FFF2-40B4-BE49-F238E27FC236}">
                <a16:creationId xmlns:a16="http://schemas.microsoft.com/office/drawing/2014/main" id="{269C0152-9576-7D0C-4859-CCEA0C43B218}"/>
              </a:ext>
            </a:extLst>
          </p:cNvPr>
          <p:cNvSpPr/>
          <p:nvPr/>
        </p:nvSpPr>
        <p:spPr>
          <a:xfrm>
            <a:off x="1828800" y="3986074"/>
            <a:ext cx="4554245" cy="2871926"/>
          </a:xfrm>
          <a:prstGeom prst="wedgeEllipseCallout">
            <a:avLst>
              <a:gd name="adj1" fmla="val -20655"/>
              <a:gd name="adj2" fmla="val -68965"/>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Command word Describe:</a:t>
            </a:r>
          </a:p>
          <a:p>
            <a:r>
              <a:rPr lang="en-US" dirty="0">
                <a:latin typeface="Arial" panose="020B0604020202020204" pitchFamily="34" charset="0"/>
                <a:cs typeface="Arial" panose="020B0604020202020204" pitchFamily="34" charset="0"/>
              </a:rPr>
              <a:t>Give an account of the main characteristics of something or the steps in a process. Statements in the response should be developed but do not need to include a justification or reason.</a:t>
            </a:r>
            <a:endParaRPr lang="en-GB" dirty="0">
              <a:latin typeface="Arial" panose="020B0604020202020204" pitchFamily="34" charset="0"/>
              <a:cs typeface="Arial" panose="020B0604020202020204" pitchFamily="34" charset="0"/>
            </a:endParaRPr>
          </a:p>
        </p:txBody>
      </p:sp>
      <p:sp>
        <p:nvSpPr>
          <p:cNvPr id="7" name="Speech Bubble: Oval 6">
            <a:extLst>
              <a:ext uri="{FF2B5EF4-FFF2-40B4-BE49-F238E27FC236}">
                <a16:creationId xmlns:a16="http://schemas.microsoft.com/office/drawing/2014/main" id="{F8623554-5C49-56F6-CD13-8A004FE3E596}"/>
              </a:ext>
            </a:extLst>
          </p:cNvPr>
          <p:cNvSpPr/>
          <p:nvPr/>
        </p:nvSpPr>
        <p:spPr>
          <a:xfrm>
            <a:off x="656948" y="84964"/>
            <a:ext cx="3471169" cy="2277749"/>
          </a:xfrm>
          <a:prstGeom prst="wedgeEllipseCallout">
            <a:avLst>
              <a:gd name="adj1" fmla="val 26874"/>
              <a:gd name="adj2" fmla="val 63016"/>
            </a:avLst>
          </a:prstGeom>
          <a:solidFill>
            <a:srgbClr val="92D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Geography content need to be specific on how abrasion works at eroding the river. Use technical words in your answer.</a:t>
            </a:r>
            <a:endParaRPr lang="en-GB" dirty="0">
              <a:latin typeface="Arial" panose="020B0604020202020204" pitchFamily="34" charset="0"/>
              <a:cs typeface="Arial" panose="020B0604020202020204" pitchFamily="34" charset="0"/>
            </a:endParaRPr>
          </a:p>
        </p:txBody>
      </p:sp>
      <p:sp>
        <p:nvSpPr>
          <p:cNvPr id="8" name="Flowchart: Alternative Process 7">
            <a:extLst>
              <a:ext uri="{FF2B5EF4-FFF2-40B4-BE49-F238E27FC236}">
                <a16:creationId xmlns:a16="http://schemas.microsoft.com/office/drawing/2014/main" id="{09E70C23-5FF4-AB3C-1547-4B5357C5B343}"/>
              </a:ext>
            </a:extLst>
          </p:cNvPr>
          <p:cNvSpPr/>
          <p:nvPr/>
        </p:nvSpPr>
        <p:spPr>
          <a:xfrm>
            <a:off x="6609423" y="40576"/>
            <a:ext cx="4163627" cy="249043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AO1.1 Demonstrate knowledge of places, environments and processes at a variety of scales</a:t>
            </a:r>
            <a:endParaRPr lang="en-GB"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7780C98-BEDF-3B3A-D9E0-05C1B4AB0053}"/>
              </a:ext>
            </a:extLst>
          </p:cNvPr>
          <p:cNvSpPr txBox="1"/>
          <p:nvPr/>
        </p:nvSpPr>
        <p:spPr>
          <a:xfrm>
            <a:off x="7754643" y="2861205"/>
            <a:ext cx="3860308" cy="1200329"/>
          </a:xfrm>
          <a:prstGeom prst="rect">
            <a:avLst/>
          </a:prstGeom>
          <a:noFill/>
        </p:spPr>
        <p:txBody>
          <a:bodyPr wrap="square">
            <a:spAutoFit/>
          </a:bodyPr>
          <a:lstStyle/>
          <a:p>
            <a:pPr algn="ctr"/>
            <a:r>
              <a:rPr lang="en-GB" sz="1800" dirty="0">
                <a:effectLst/>
                <a:latin typeface="Arial" panose="020B0604020202020204" pitchFamily="34" charset="0"/>
                <a:ea typeface="Times New Roman" panose="02020603050405020304" pitchFamily="18" charset="0"/>
                <a:cs typeface="Arial" panose="020B0604020202020204" pitchFamily="34" charset="0"/>
              </a:rPr>
              <a:t>Complete the list below with possible geographical key words you could use in the answer to this question.</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3C2221F6-DF08-E30A-99A1-94B86E6117A2}"/>
              </a:ext>
            </a:extLst>
          </p:cNvPr>
          <p:cNvGraphicFramePr>
            <a:graphicFrameLocks noGrp="1"/>
          </p:cNvGraphicFramePr>
          <p:nvPr>
            <p:extLst>
              <p:ext uri="{D42A27DB-BD31-4B8C-83A1-F6EECF244321}">
                <p14:modId xmlns:p14="http://schemas.microsoft.com/office/powerpoint/2010/main" val="3634098022"/>
              </p:ext>
            </p:extLst>
          </p:nvPr>
        </p:nvGraphicFramePr>
        <p:xfrm>
          <a:off x="8194089" y="4146158"/>
          <a:ext cx="3124199" cy="2551758"/>
        </p:xfrm>
        <a:graphic>
          <a:graphicData uri="http://schemas.openxmlformats.org/drawingml/2006/table">
            <a:tbl>
              <a:tblPr firstRow="1" bandRow="1">
                <a:tableStyleId>{5C22544A-7EE6-4342-B048-85BDC9FD1C3A}</a:tableStyleId>
              </a:tblPr>
              <a:tblGrid>
                <a:gridCol w="3124199">
                  <a:extLst>
                    <a:ext uri="{9D8B030D-6E8A-4147-A177-3AD203B41FA5}">
                      <a16:colId xmlns:a16="http://schemas.microsoft.com/office/drawing/2014/main" val="3851852094"/>
                    </a:ext>
                  </a:extLst>
                </a:gridCol>
              </a:tblGrid>
              <a:tr h="471290">
                <a:tc>
                  <a:txBody>
                    <a:bodyPr/>
                    <a:lstStyle/>
                    <a:p>
                      <a:r>
                        <a:rPr lang="en-US" dirty="0"/>
                        <a:t>Key Words</a:t>
                      </a:r>
                      <a:endParaRPr lang="en-GB" dirty="0"/>
                    </a:p>
                  </a:txBody>
                  <a:tcPr/>
                </a:tc>
                <a:extLst>
                  <a:ext uri="{0D108BD9-81ED-4DB2-BD59-A6C34878D82A}">
                    <a16:rowId xmlns:a16="http://schemas.microsoft.com/office/drawing/2014/main" val="4007367834"/>
                  </a:ext>
                </a:extLst>
              </a:tr>
              <a:tr h="520117">
                <a:tc>
                  <a:txBody>
                    <a:bodyPr/>
                    <a:lstStyle/>
                    <a:p>
                      <a:r>
                        <a:rPr lang="en-US" dirty="0"/>
                        <a:t>1. load</a:t>
                      </a:r>
                      <a:endParaRPr lang="en-GB" dirty="0"/>
                    </a:p>
                  </a:txBody>
                  <a:tcPr/>
                </a:tc>
                <a:extLst>
                  <a:ext uri="{0D108BD9-81ED-4DB2-BD59-A6C34878D82A}">
                    <a16:rowId xmlns:a16="http://schemas.microsoft.com/office/drawing/2014/main" val="1673347978"/>
                  </a:ext>
                </a:extLst>
              </a:tr>
              <a:tr h="520117">
                <a:tc>
                  <a:txBody>
                    <a:bodyPr/>
                    <a:lstStyle/>
                    <a:p>
                      <a:r>
                        <a:rPr lang="en-US" dirty="0"/>
                        <a:t>2.</a:t>
                      </a:r>
                      <a:endParaRPr lang="en-GB" dirty="0"/>
                    </a:p>
                  </a:txBody>
                  <a:tcPr/>
                </a:tc>
                <a:extLst>
                  <a:ext uri="{0D108BD9-81ED-4DB2-BD59-A6C34878D82A}">
                    <a16:rowId xmlns:a16="http://schemas.microsoft.com/office/drawing/2014/main" val="3096635661"/>
                  </a:ext>
                </a:extLst>
              </a:tr>
              <a:tr h="520117">
                <a:tc>
                  <a:txBody>
                    <a:bodyPr/>
                    <a:lstStyle/>
                    <a:p>
                      <a:r>
                        <a:rPr lang="en-US" dirty="0"/>
                        <a:t>3</a:t>
                      </a:r>
                      <a:endParaRPr lang="en-GB" dirty="0"/>
                    </a:p>
                  </a:txBody>
                  <a:tcPr/>
                </a:tc>
                <a:extLst>
                  <a:ext uri="{0D108BD9-81ED-4DB2-BD59-A6C34878D82A}">
                    <a16:rowId xmlns:a16="http://schemas.microsoft.com/office/drawing/2014/main" val="2015953144"/>
                  </a:ext>
                </a:extLst>
              </a:tr>
              <a:tr h="520117">
                <a:tc>
                  <a:txBody>
                    <a:bodyPr/>
                    <a:lstStyle/>
                    <a:p>
                      <a:r>
                        <a:rPr lang="en-US" dirty="0"/>
                        <a:t>4.</a:t>
                      </a:r>
                      <a:endParaRPr lang="en-GB" dirty="0"/>
                    </a:p>
                  </a:txBody>
                  <a:tcPr/>
                </a:tc>
                <a:extLst>
                  <a:ext uri="{0D108BD9-81ED-4DB2-BD59-A6C34878D82A}">
                    <a16:rowId xmlns:a16="http://schemas.microsoft.com/office/drawing/2014/main" val="3010032947"/>
                  </a:ext>
                </a:extLst>
              </a:tr>
            </a:tbl>
          </a:graphicData>
        </a:graphic>
      </p:graphicFrame>
      <p:pic>
        <p:nvPicPr>
          <p:cNvPr id="12" name="Picture 11">
            <a:extLst>
              <a:ext uri="{FF2B5EF4-FFF2-40B4-BE49-F238E27FC236}">
                <a16:creationId xmlns:a16="http://schemas.microsoft.com/office/drawing/2014/main" id="{7AE07AB4-B22D-1125-A3DE-63E954AC408D}"/>
              </a:ext>
            </a:extLst>
          </p:cNvPr>
          <p:cNvPicPr>
            <a:picLocks noChangeAspect="1"/>
          </p:cNvPicPr>
          <p:nvPr/>
        </p:nvPicPr>
        <p:blipFill>
          <a:blip r:embed="rId3"/>
          <a:stretch>
            <a:fillRect/>
          </a:stretch>
        </p:blipFill>
        <p:spPr>
          <a:xfrm>
            <a:off x="10934922" y="260420"/>
            <a:ext cx="973207" cy="972105"/>
          </a:xfrm>
          <a:prstGeom prst="rect">
            <a:avLst/>
          </a:prstGeom>
        </p:spPr>
      </p:pic>
    </p:spTree>
    <p:extLst>
      <p:ext uri="{BB962C8B-B14F-4D97-AF65-F5344CB8AC3E}">
        <p14:creationId xmlns:p14="http://schemas.microsoft.com/office/powerpoint/2010/main" val="351146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0785D2-50AA-28EE-7A03-6F8B5AC88258}"/>
              </a:ext>
            </a:extLst>
          </p:cNvPr>
          <p:cNvSpPr txBox="1"/>
          <p:nvPr/>
        </p:nvSpPr>
        <p:spPr>
          <a:xfrm>
            <a:off x="3047260" y="771873"/>
            <a:ext cx="6094520" cy="830997"/>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Identify one flow and one store of water in a drainage basin 2.</a:t>
            </a:r>
            <a:endParaRPr lang="en-GB"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B14D0AE-9DD3-ADD9-AFD4-3E5DF1440054}"/>
              </a:ext>
            </a:extLst>
          </p:cNvPr>
          <p:cNvSpPr txBox="1"/>
          <p:nvPr/>
        </p:nvSpPr>
        <p:spPr>
          <a:xfrm>
            <a:off x="3047260" y="3244334"/>
            <a:ext cx="6094520" cy="830997"/>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Give one reason why mid-Wales is mainly rural. 2</a:t>
            </a:r>
            <a:endParaRPr lang="en-GB"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589085-8FC5-881F-E96F-1E8017A7CA12}"/>
              </a:ext>
            </a:extLst>
          </p:cNvPr>
          <p:cNvSpPr txBox="1"/>
          <p:nvPr/>
        </p:nvSpPr>
        <p:spPr>
          <a:xfrm>
            <a:off x="3109404" y="4615136"/>
            <a:ext cx="6094520"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Access to health care is a challenge facing people who live in remote rural areas of Wales. Describe two other challenges. 4</a:t>
            </a:r>
            <a:endParaRPr lang="en-GB" sz="2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2F1C69B-C994-6D59-A366-0B2705EC915A}"/>
              </a:ext>
            </a:extLst>
          </p:cNvPr>
          <p:cNvSpPr txBox="1"/>
          <p:nvPr/>
        </p:nvSpPr>
        <p:spPr>
          <a:xfrm>
            <a:off x="3109404" y="1728474"/>
            <a:ext cx="6094520"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Explain why the increasing importance of urban areas is contributing to deprivation in rural areas of Wales. 6</a:t>
            </a:r>
            <a:endParaRPr lang="en-GB" sz="2400"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095431F8-4CED-E2E5-7C29-60AC2A40FA77}"/>
              </a:ext>
            </a:extLst>
          </p:cNvPr>
          <p:cNvSpPr/>
          <p:nvPr/>
        </p:nvSpPr>
        <p:spPr>
          <a:xfrm>
            <a:off x="230818" y="346228"/>
            <a:ext cx="2757257" cy="23348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Which of these exam questions are AO1.1 Knowledge</a:t>
            </a:r>
            <a:r>
              <a:rPr lang="en-US" dirty="0"/>
              <a:t>?</a:t>
            </a:r>
            <a:endParaRPr lang="en-GB" dirty="0"/>
          </a:p>
        </p:txBody>
      </p:sp>
      <p:sp>
        <p:nvSpPr>
          <p:cNvPr id="14" name="Oval 13">
            <a:extLst>
              <a:ext uri="{FF2B5EF4-FFF2-40B4-BE49-F238E27FC236}">
                <a16:creationId xmlns:a16="http://schemas.microsoft.com/office/drawing/2014/main" id="{131192AB-09A7-0EDA-8980-02664C17E962}"/>
              </a:ext>
            </a:extLst>
          </p:cNvPr>
          <p:cNvSpPr/>
          <p:nvPr/>
        </p:nvSpPr>
        <p:spPr>
          <a:xfrm>
            <a:off x="165716" y="3568586"/>
            <a:ext cx="2757257" cy="2192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You need to explain why you think this is an AO1.1</a:t>
            </a:r>
            <a:endParaRPr lang="en-GB" sz="2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A6BED99-22C8-0BFE-0315-4F81B933897B}"/>
              </a:ext>
            </a:extLst>
          </p:cNvPr>
          <p:cNvSpPr txBox="1"/>
          <p:nvPr/>
        </p:nvSpPr>
        <p:spPr>
          <a:xfrm>
            <a:off x="3109404" y="741202"/>
            <a:ext cx="6094520" cy="83099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r>
              <a:rPr lang="en-US" sz="2400" dirty="0">
                <a:latin typeface="Arial" panose="020B0604020202020204" pitchFamily="34" charset="0"/>
                <a:cs typeface="Arial" panose="020B0604020202020204" pitchFamily="34" charset="0"/>
              </a:rPr>
              <a:t>Identify one flow and one store of water in a drainage basin 2.</a:t>
            </a:r>
            <a:endParaRPr lang="en-GB" sz="2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D7E2433-F40B-2844-5908-5FD65B972E27}"/>
              </a:ext>
            </a:extLst>
          </p:cNvPr>
          <p:cNvSpPr txBox="1"/>
          <p:nvPr/>
        </p:nvSpPr>
        <p:spPr>
          <a:xfrm>
            <a:off x="3167304" y="4683812"/>
            <a:ext cx="6094520" cy="1200329"/>
          </a:xfrm>
          <a:prstGeom prst="rect">
            <a:avLst/>
          </a:prstGeom>
          <a:solidFill>
            <a:schemeClr val="accent4"/>
          </a:solidFill>
        </p:spPr>
        <p:txBody>
          <a:bodyPr wrap="square">
            <a:spAutoFit/>
          </a:bodyPr>
          <a:lstStyle/>
          <a:p>
            <a:r>
              <a:rPr lang="en-US" sz="2400" dirty="0">
                <a:latin typeface="Arial" panose="020B0604020202020204" pitchFamily="34" charset="0"/>
                <a:cs typeface="Arial" panose="020B0604020202020204" pitchFamily="34" charset="0"/>
              </a:rPr>
              <a:t>Access to health care is a challenge facing people who live in remote rural areas of Wales. Describe two other challenges. 4</a:t>
            </a:r>
            <a:endParaRPr lang="en-GB" sz="24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6CF8ACF6-D2E7-9F91-D876-330D46CE051C}"/>
              </a:ext>
            </a:extLst>
          </p:cNvPr>
          <p:cNvPicPr>
            <a:picLocks noChangeAspect="1"/>
          </p:cNvPicPr>
          <p:nvPr/>
        </p:nvPicPr>
        <p:blipFill>
          <a:blip r:embed="rId3"/>
          <a:stretch>
            <a:fillRect/>
          </a:stretch>
        </p:blipFill>
        <p:spPr>
          <a:xfrm>
            <a:off x="10624203" y="215266"/>
            <a:ext cx="973207" cy="972105"/>
          </a:xfrm>
          <a:prstGeom prst="rect">
            <a:avLst/>
          </a:prstGeom>
        </p:spPr>
      </p:pic>
      <p:sp>
        <p:nvSpPr>
          <p:cNvPr id="2" name="Speech Bubble: Rectangle with Corners Rounded 1">
            <a:extLst>
              <a:ext uri="{FF2B5EF4-FFF2-40B4-BE49-F238E27FC236}">
                <a16:creationId xmlns:a16="http://schemas.microsoft.com/office/drawing/2014/main" id="{73D4BC8F-DBEB-150F-2D1E-4513D8C788C7}"/>
              </a:ext>
            </a:extLst>
          </p:cNvPr>
          <p:cNvSpPr/>
          <p:nvPr/>
        </p:nvSpPr>
        <p:spPr>
          <a:xfrm>
            <a:off x="3109404" y="11470"/>
            <a:ext cx="2705493" cy="729732"/>
          </a:xfrm>
          <a:prstGeom prst="wedgeRoundRectCallout">
            <a:avLst>
              <a:gd name="adj1" fmla="val -27635"/>
              <a:gd name="adj2" fmla="val 72835"/>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Identify is the command word Used for AO1.1 and AO3</a:t>
            </a:r>
            <a:endParaRPr lang="en-GB" dirty="0"/>
          </a:p>
        </p:txBody>
      </p:sp>
      <p:sp>
        <p:nvSpPr>
          <p:cNvPr id="4" name="Speech Bubble: Rectangle with Corners Rounded 3">
            <a:extLst>
              <a:ext uri="{FF2B5EF4-FFF2-40B4-BE49-F238E27FC236}">
                <a16:creationId xmlns:a16="http://schemas.microsoft.com/office/drawing/2014/main" id="{9B954A4C-366E-D4FB-915B-057B8EF6C411}"/>
              </a:ext>
            </a:extLst>
          </p:cNvPr>
          <p:cNvSpPr/>
          <p:nvPr/>
        </p:nvSpPr>
        <p:spPr>
          <a:xfrm>
            <a:off x="5899738" y="1279680"/>
            <a:ext cx="1432874" cy="395395"/>
          </a:xfrm>
          <a:prstGeom prst="wedgeRoundRectCallout">
            <a:avLst>
              <a:gd name="adj1" fmla="val -77413"/>
              <a:gd name="adj2" fmla="val -352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Low marks</a:t>
            </a:r>
            <a:endParaRPr lang="en-GB" dirty="0"/>
          </a:p>
        </p:txBody>
      </p:sp>
      <p:sp>
        <p:nvSpPr>
          <p:cNvPr id="6" name="Speech Bubble: Rectangle with Corners Rounded 5">
            <a:extLst>
              <a:ext uri="{FF2B5EF4-FFF2-40B4-BE49-F238E27FC236}">
                <a16:creationId xmlns:a16="http://schemas.microsoft.com/office/drawing/2014/main" id="{F4C4D459-D4C0-27E6-8283-28F2657C5E23}"/>
              </a:ext>
            </a:extLst>
          </p:cNvPr>
          <p:cNvSpPr/>
          <p:nvPr/>
        </p:nvSpPr>
        <p:spPr>
          <a:xfrm>
            <a:off x="6331656" y="42141"/>
            <a:ext cx="3491073" cy="668390"/>
          </a:xfrm>
          <a:prstGeom prst="wedgeRoundRectCallout">
            <a:avLst>
              <a:gd name="adj1" fmla="val -28712"/>
              <a:gd name="adj2" fmla="val 76604"/>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The question lists features for you to name so is testing knowledge.</a:t>
            </a:r>
            <a:endParaRPr lang="en-GB" dirty="0"/>
          </a:p>
        </p:txBody>
      </p:sp>
      <p:sp>
        <p:nvSpPr>
          <p:cNvPr id="8" name="Speech Bubble: Rectangle with Corners Rounded 7">
            <a:extLst>
              <a:ext uri="{FF2B5EF4-FFF2-40B4-BE49-F238E27FC236}">
                <a16:creationId xmlns:a16="http://schemas.microsoft.com/office/drawing/2014/main" id="{A64BD95A-D6A4-E808-5D22-C473E407431C}"/>
              </a:ext>
            </a:extLst>
          </p:cNvPr>
          <p:cNvSpPr/>
          <p:nvPr/>
        </p:nvSpPr>
        <p:spPr>
          <a:xfrm>
            <a:off x="3109404" y="5952818"/>
            <a:ext cx="2790334" cy="893712"/>
          </a:xfrm>
          <a:prstGeom prst="wedgeRoundRectCallout">
            <a:avLst>
              <a:gd name="adj1" fmla="val 21511"/>
              <a:gd name="adj2" fmla="val -75157"/>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Describe is the command word. Used for AO1.1 and AO3</a:t>
            </a:r>
            <a:endParaRPr lang="en-GB" dirty="0"/>
          </a:p>
        </p:txBody>
      </p:sp>
      <p:sp>
        <p:nvSpPr>
          <p:cNvPr id="9" name="Speech Bubble: Rectangle with Corners Rounded 8">
            <a:extLst>
              <a:ext uri="{FF2B5EF4-FFF2-40B4-BE49-F238E27FC236}">
                <a16:creationId xmlns:a16="http://schemas.microsoft.com/office/drawing/2014/main" id="{C7496773-4216-F298-E71E-B55CF94984DD}"/>
              </a:ext>
            </a:extLst>
          </p:cNvPr>
          <p:cNvSpPr/>
          <p:nvPr/>
        </p:nvSpPr>
        <p:spPr>
          <a:xfrm>
            <a:off x="9191329" y="5649509"/>
            <a:ext cx="1432874" cy="395395"/>
          </a:xfrm>
          <a:prstGeom prst="wedgeRoundRectCallout">
            <a:avLst>
              <a:gd name="adj1" fmla="val -77413"/>
              <a:gd name="adj2" fmla="val -352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Low marks</a:t>
            </a:r>
            <a:endParaRPr lang="en-GB" dirty="0"/>
          </a:p>
        </p:txBody>
      </p:sp>
      <p:sp>
        <p:nvSpPr>
          <p:cNvPr id="10" name="Speech Bubble: Rectangle with Corners Rounded 9">
            <a:extLst>
              <a:ext uri="{FF2B5EF4-FFF2-40B4-BE49-F238E27FC236}">
                <a16:creationId xmlns:a16="http://schemas.microsoft.com/office/drawing/2014/main" id="{F1B85E01-DFCD-0CAC-2E03-9C2355A241A6}"/>
              </a:ext>
            </a:extLst>
          </p:cNvPr>
          <p:cNvSpPr/>
          <p:nvPr/>
        </p:nvSpPr>
        <p:spPr>
          <a:xfrm>
            <a:off x="4462150" y="3694171"/>
            <a:ext cx="4315176" cy="830997"/>
          </a:xfrm>
          <a:prstGeom prst="wedgeRoundRectCallout">
            <a:avLst>
              <a:gd name="adj1" fmla="val -24984"/>
              <a:gd name="adj2" fmla="val 99910"/>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The question  names a challenge, health care and wants you to name 2 others so is testing knowledge.</a:t>
            </a:r>
            <a:endParaRPr lang="en-GB" dirty="0"/>
          </a:p>
        </p:txBody>
      </p:sp>
    </p:spTree>
    <p:extLst>
      <p:ext uri="{BB962C8B-B14F-4D97-AF65-F5344CB8AC3E}">
        <p14:creationId xmlns:p14="http://schemas.microsoft.com/office/powerpoint/2010/main" val="152817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2" grpId="0" animBg="1"/>
      <p:bldP spid="4" grpId="0" animBg="1"/>
      <p:bldP spid="6"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BA4D634F227E408D5D1C787922D4E2" ma:contentTypeVersion="12" ma:contentTypeDescription="Create a new document." ma:contentTypeScope="" ma:versionID="fbd0dd732a5664bb7fd646bc0001e5e4">
  <xsd:schema xmlns:xsd="http://www.w3.org/2001/XMLSchema" xmlns:xs="http://www.w3.org/2001/XMLSchema" xmlns:p="http://schemas.microsoft.com/office/2006/metadata/properties" xmlns:ns2="1d94981d-b874-458d-801a-a793e9cdd8d0" xmlns:ns3="ecb60e07-2738-47bc-9bab-045284c1f966" targetNamespace="http://schemas.microsoft.com/office/2006/metadata/properties" ma:root="true" ma:fieldsID="2acfde4f0368e57b45b84e64269dec00" ns2:_="" ns3:_="">
    <xsd:import namespace="1d94981d-b874-458d-801a-a793e9cdd8d0"/>
    <xsd:import namespace="ecb60e07-2738-47bc-9bab-045284c1f96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4981d-b874-458d-801a-a793e9cdd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b60e07-2738-47bc-9bab-045284c1f96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a84eb0-5d80-4edb-806b-b8a851f5df54}" ma:internalName="TaxCatchAll" ma:showField="CatchAllData" ma:web="ecb60e07-2738-47bc-9bab-045284c1f9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B416C2-4BB7-4E79-82AA-F6DEF66EC381}">
  <ds:schemaRefs>
    <ds:schemaRef ds:uri="http://schemas.microsoft.com/sharepoint/v3/contenttype/forms"/>
  </ds:schemaRefs>
</ds:datastoreItem>
</file>

<file path=customXml/itemProps2.xml><?xml version="1.0" encoding="utf-8"?>
<ds:datastoreItem xmlns:ds="http://schemas.openxmlformats.org/officeDocument/2006/customXml" ds:itemID="{41F95F6D-FB07-48D7-8473-6DAA3FEC3E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4981d-b874-458d-801a-a793e9cdd8d0"/>
    <ds:schemaRef ds:uri="ecb60e07-2738-47bc-9bab-045284c1f9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1092</TotalTime>
  <Words>882</Words>
  <Application>Microsoft Office PowerPoint</Application>
  <PresentationFormat>Widescreen</PresentationFormat>
  <Paragraphs>77</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GeogShots </vt:lpstr>
      <vt:lpstr>GeogShot.</vt:lpstr>
      <vt:lpstr>PowerPoint Presentation</vt:lpstr>
      <vt:lpstr>PowerPoint Presentation</vt:lpstr>
      <vt:lpstr>PowerPoint Presentation</vt:lpstr>
      <vt:lpstr>PowerPoint Presentation</vt:lpstr>
      <vt:lpstr>PowerPoint Presentation</vt:lpstr>
      <vt:lpstr>PowerPoint Presentation</vt:lpstr>
    </vt:vector>
  </TitlesOfParts>
  <Company>WJEC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GeogShots</dc:title>
  <dc:creator>Rennie, Fiona</dc:creator>
  <cp:lastModifiedBy>Rennie, Fiona</cp:lastModifiedBy>
  <cp:revision>20</cp:revision>
  <dcterms:created xsi:type="dcterms:W3CDTF">2024-02-13T09:32:22Z</dcterms:created>
  <dcterms:modified xsi:type="dcterms:W3CDTF">2024-03-08T10:38:29Z</dcterms:modified>
</cp:coreProperties>
</file>