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7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DA0E4"/>
    <a:srgbClr val="DCEAF7"/>
    <a:srgbClr val="2855A2"/>
    <a:srgbClr val="EBEDD4"/>
    <a:srgbClr val="FF6600"/>
    <a:srgbClr val="65B2E6"/>
    <a:srgbClr val="009F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–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–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–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–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64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598FDA-7ACD-4310-B0FC-CAB0E623B628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E5B31D-65A3-481C-9185-A8A17F2FC8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4243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A5B00-568F-FA52-BA10-0F794ABF3F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0C3768-3D05-B69D-EE54-B149B33388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FFD40A-FD83-D991-AAE2-5E6752868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FCD2-D259-4418-ACCB-EAEF163C67F9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8634F7-3CDC-7138-CEA0-544236FD0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A8E721-F934-6F69-9B0B-B542746B8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F6893-266A-4AE1-A0EB-70F2B164BB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4856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8E26B-FFF9-595C-11CA-C5817A887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3D05CF-0E2A-B4A6-8476-1993E3DE37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D432FF-B444-E541-8130-F9E20C6AF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FCD2-D259-4418-ACCB-EAEF163C67F9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49E279-1ACA-E11A-9BAE-DF8E8509F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E65F78-F283-61DC-77E6-E696213C7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F6893-266A-4AE1-A0EB-70F2B164BB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2357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74CA62-5D78-856A-C512-1EE8CAA9CC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A55F85-220C-4D3C-1556-052EAB587B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4C6A86-4C0A-63D5-E491-5241E5795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FCD2-D259-4418-ACCB-EAEF163C67F9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A3FCBA-8512-BC41-C26B-62D5A72BC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A36AB0-330E-1BBD-95B6-80C9AB5C9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F6893-266A-4AE1-A0EB-70F2B164BB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5510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0BF6A-EE6B-7550-1C87-8C88F0242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09815F-E4B5-2571-247B-EAC707CF63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9F926C-7C19-456E-D74B-DFA013CC3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FCD2-D259-4418-ACCB-EAEF163C67F9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F78A23-BE42-3B95-C981-9DDE575A4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7EF9DA-6475-B114-A673-04DC015D3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F6893-266A-4AE1-A0EB-70F2B164BB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5846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EADA3-6C22-2163-B742-53D9F30E5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C0398C-5191-B7E8-9E26-DA94FAEA25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AC61B5-B13A-8B04-B7BE-442429389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FCD2-D259-4418-ACCB-EAEF163C67F9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D10179-F5DD-FC4C-D00F-434A49295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E938F0-2636-1CC8-EFA6-2584224B8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F6893-266A-4AE1-A0EB-70F2B164BB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925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C376D-C8F6-7654-C5D1-885484340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BB1F88-C180-7723-CF84-D8CAFAA274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097059-F7A6-76EA-4B86-7D906F2EA1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B30498-7C16-9B34-0FFC-587DD0FF7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FCD2-D259-4418-ACCB-EAEF163C67F9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5307EB-892B-5725-25D0-E2B43F027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F4D000-19E3-C3C1-8C71-FD533D097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F6893-266A-4AE1-A0EB-70F2B164BB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2680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88B10-6777-DABA-FC38-4FF011393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842E61-5951-FB9F-15A6-148CB3AFB3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B7BF65-A63E-2D05-288A-BC75D95174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FF6CF7-C533-2A7F-7DE2-6BFC1D5518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B43FAB-AA5C-8F91-94C0-949FFD157D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5EBCF7B-C4CD-8D0F-65BB-E495815F2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FCD2-D259-4418-ACCB-EAEF163C67F9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03B232-06BD-1EB9-8AD2-F8A7AEE87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0E6169-63BC-7D09-1580-527A4BD34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F6893-266A-4AE1-A0EB-70F2B164BB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9086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A98AE-9A89-D936-8F30-8FDA4A8C6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461766-6A6E-AA59-1BB5-A433DDE24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FCD2-D259-4418-ACCB-EAEF163C67F9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C80917-E14A-9D34-380B-EBE828F22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77198B-0FED-64AC-EBD3-0B25B949D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F6893-266A-4AE1-A0EB-70F2B164BB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0737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27052E-99C6-9BB7-8CD1-042234275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FCD2-D259-4418-ACCB-EAEF163C67F9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C4999A-742D-913D-DB57-073D00DED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58358F-FC95-B8DD-E505-865766A97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F6893-266A-4AE1-A0EB-70F2B164BB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2458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55822-12A8-922A-7048-1C4AF1FC6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99715D-0C4C-9D27-B419-4CCFD6613A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923F33-BE34-310E-E2E2-0E3270C6E4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3BE12B-91B7-1813-DD06-5BBF2159F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FCD2-D259-4418-ACCB-EAEF163C67F9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7B2774-BFC9-4706-960F-C7E8F7A6F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620955-5EEF-588F-1F7B-32C25C648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F6893-266A-4AE1-A0EB-70F2B164BB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8239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39775-165E-BC9F-062B-55379AD4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FA6AB1-9E47-2C73-AAAB-105A741650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77542A-1B2A-2FF2-F54E-2ED46E01FB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97FC4B-57A3-DA69-70CC-1E75B171A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FCD2-D259-4418-ACCB-EAEF163C67F9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BF8D76-8DD4-6CA2-69ED-F44E93C49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246848-CD46-554B-49D9-301F924CC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F6893-266A-4AE1-A0EB-70F2B164BB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2263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49BE65-5C2A-DCCA-2F63-696EFB951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33C63-5F95-1CDF-13E2-7923D8CD5F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B397A4-396B-C829-D55D-6289B95C3C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1FFCD2-D259-4418-ACCB-EAEF163C67F9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970E31-6484-4433-E75B-5C006D11BB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8F3FFF-A623-90F9-4C27-8D49B4E43A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5F6893-266A-4AE1-A0EB-70F2B164BB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8144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view.officeapps.live.com/op/view.aspx?src=https%3A%2F%2Fwww.wjec.co.uk%2Fmedia%2Fyw0ltd2w%2Funit-3-text-in-action-declaration-form.docx&amp;wdOrigin=BROWSELINK" TargetMode="External"/><Relationship Id="rId3" Type="http://schemas.openxmlformats.org/officeDocument/2006/relationships/hyperlink" Target="https://view.officeapps.live.com/op/view.aspx?src=https%3A%2F%2Fwww.wjec.co.uk%2Fmedia%2Fhc3juufi%2Funit-1-programme-pro-forma.docx&amp;wdOrigin=BROWSELINK" TargetMode="External"/><Relationship Id="rId7" Type="http://schemas.openxmlformats.org/officeDocument/2006/relationships/hyperlink" Target="https://view.officeapps.live.com/op/view.aspx?src=https%3A%2F%2Fwww.wjec.co.uk%2Fmedia%2F5wohln35%2Funit-3-text-in-action-mark-sheet-wjec-a-level.docx&amp;wdOrigin=BROWSELINK" TargetMode="External"/><Relationship Id="rId2" Type="http://schemas.openxmlformats.org/officeDocument/2006/relationships/hyperlink" Target="https://view.officeapps.live.com/op/view.aspx?src=https%3A%2F%2Fwww.wjec.co.uk%2Fmedia%2Fh3in1wjg%2Funit-1-centre-approval-form.docx&amp;wdOrigin=BROWSELINK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view.officeapps.live.com/op/view.aspx?src=https%3A%2F%2Fwww.wjec.co.uk%2Fmedia%2F1hapusv4%2Funit-3-programme-proforma.docx&amp;wdOrigin=BROWSELINK" TargetMode="External"/><Relationship Id="rId5" Type="http://schemas.openxmlformats.org/officeDocument/2006/relationships/hyperlink" Target="https://view.officeapps.live.com/op/view.aspx?src=https%3A%2F%2Fwww.wjec.co.uk%2Fmedia%2Fe03esato%2Fa-level-drama-unit-3-centre-approval-form.docx&amp;wdOrigin=BROWSELINK" TargetMode="External"/><Relationship Id="rId4" Type="http://schemas.openxmlformats.org/officeDocument/2006/relationships/hyperlink" Target="https://view.officeapps.live.com/op/view.aspx?src=https%3A%2F%2Fwww.wjec.co.uk%2Fmedia%2Fsn0bawrv%2Funit-1-mark-sheet-2-e.docx&amp;wdOrigin=BROWSELINK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jec.co.uk/media/1hyfqumz/guide-on-uploading-to-surpass.pdf" TargetMode="External"/><Relationship Id="rId2" Type="http://schemas.openxmlformats.org/officeDocument/2006/relationships/hyperlink" Target="https://www.wjec.co.uk/media/1t1pvc3d/internal-assessment-a-guide-for-centres-wjec-2025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EF17BB7-3DB7-9E42-8E87-945C5986BA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12701" y="6604000"/>
            <a:ext cx="6676570" cy="254000"/>
          </a:xfrm>
          <a:prstGeom prst="rect">
            <a:avLst/>
          </a:prstGeom>
          <a:solidFill>
            <a:srgbClr val="3DA0E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545A429-9F05-0C47-84F0-88A74EAF05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6676570" y="6604000"/>
            <a:ext cx="2757715" cy="254000"/>
          </a:xfrm>
          <a:prstGeom prst="rect">
            <a:avLst/>
          </a:prstGeom>
          <a:solidFill>
            <a:srgbClr val="E65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F861919-BADC-1744-BEBF-CA87918683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9434285" y="6614886"/>
            <a:ext cx="2757715" cy="254000"/>
          </a:xfrm>
          <a:prstGeom prst="rect">
            <a:avLst/>
          </a:prstGeom>
          <a:solidFill>
            <a:srgbClr val="FFC84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69F29B3-C7C3-4D64-9DD2-2B8130439864}"/>
              </a:ext>
            </a:extLst>
          </p:cNvPr>
          <p:cNvSpPr/>
          <p:nvPr/>
        </p:nvSpPr>
        <p:spPr>
          <a:xfrm flipV="1">
            <a:off x="0" y="1651892"/>
            <a:ext cx="12240000" cy="36000"/>
          </a:xfrm>
          <a:prstGeom prst="rect">
            <a:avLst/>
          </a:prstGeom>
          <a:solidFill>
            <a:srgbClr val="3DA0E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FCF381-611C-4DD4-AD1E-2604E6AD35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7755" y="432593"/>
            <a:ext cx="8175171" cy="1325563"/>
          </a:xfrm>
        </p:spPr>
        <p:txBody>
          <a:bodyPr anchor="t">
            <a:normAutofit fontScale="90000"/>
          </a:bodyPr>
          <a:lstStyle/>
          <a:p>
            <a:r>
              <a:rPr lang="en-US" sz="4400" kern="1100" spc="-30" dirty="0">
                <a:solidFill>
                  <a:srgbClr val="3DA0E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WJEC GCE | Drama</a:t>
            </a:r>
            <a:br>
              <a:rPr lang="en-US" sz="4400" kern="1100" spc="-30" dirty="0">
                <a:solidFill>
                  <a:srgbClr val="3DA0E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100" kern="1100" spc="-30" dirty="0">
                <a:solidFill>
                  <a:srgbClr val="3DA0E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Forms and Processes </a:t>
            </a:r>
            <a:br>
              <a:rPr lang="en-US" sz="4400" kern="1100" spc="-30" dirty="0">
                <a:solidFill>
                  <a:srgbClr val="3DA0E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7071EC-96B8-9244-47D2-F878368F18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Content Placeholder 4" descr="WJEC Western Avenue Building blue overlay">
            <a:extLst>
              <a:ext uri="{FF2B5EF4-FFF2-40B4-BE49-F238E27FC236}">
                <a16:creationId xmlns:a16="http://schemas.microsoft.com/office/drawing/2014/main" id="{7BE5A40D-F17A-20FF-F724-CE57F52EC53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690688"/>
            <a:ext cx="12191999" cy="4952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749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916703-CF2C-BBD5-FCEF-6E0B058EDD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E243D-E62E-69C8-5359-B3360AF66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892" y="319782"/>
            <a:ext cx="10515600" cy="694588"/>
          </a:xfrm>
        </p:spPr>
        <p:txBody>
          <a:bodyPr>
            <a:normAutofit/>
          </a:bodyPr>
          <a:lstStyle/>
          <a:p>
            <a:r>
              <a:rPr lang="en-GB" sz="2000" b="1" dirty="0">
                <a:solidFill>
                  <a:srgbClr val="2855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WJEC AS/A LEVEL Drama and Theatre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B58E533-95A6-565A-D974-8696D1CA24F0}"/>
              </a:ext>
            </a:extLst>
          </p:cNvPr>
          <p:cNvGraphicFramePr>
            <a:graphicFrameLocks noGrp="1"/>
          </p:cNvGraphicFramePr>
          <p:nvPr/>
        </p:nvGraphicFramePr>
        <p:xfrm>
          <a:off x="181892" y="1182479"/>
          <a:ext cx="11828209" cy="14833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155445">
                  <a:extLst>
                    <a:ext uri="{9D8B030D-6E8A-4147-A177-3AD203B41FA5}">
                      <a16:colId xmlns:a16="http://schemas.microsoft.com/office/drawing/2014/main" val="3423755003"/>
                    </a:ext>
                  </a:extLst>
                </a:gridCol>
                <a:gridCol w="2021567">
                  <a:extLst>
                    <a:ext uri="{9D8B030D-6E8A-4147-A177-3AD203B41FA5}">
                      <a16:colId xmlns:a16="http://schemas.microsoft.com/office/drawing/2014/main" val="3401262945"/>
                    </a:ext>
                  </a:extLst>
                </a:gridCol>
                <a:gridCol w="2251291">
                  <a:extLst>
                    <a:ext uri="{9D8B030D-6E8A-4147-A177-3AD203B41FA5}">
                      <a16:colId xmlns:a16="http://schemas.microsoft.com/office/drawing/2014/main" val="2505865172"/>
                    </a:ext>
                  </a:extLst>
                </a:gridCol>
                <a:gridCol w="1699953">
                  <a:extLst>
                    <a:ext uri="{9D8B030D-6E8A-4147-A177-3AD203B41FA5}">
                      <a16:colId xmlns:a16="http://schemas.microsoft.com/office/drawing/2014/main" val="3466826740"/>
                    </a:ext>
                  </a:extLst>
                </a:gridCol>
                <a:gridCol w="1699953">
                  <a:extLst>
                    <a:ext uri="{9D8B030D-6E8A-4147-A177-3AD203B41FA5}">
                      <a16:colId xmlns:a16="http://schemas.microsoft.com/office/drawing/2014/main" val="33465066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Unit 1: Theatre Workshop (NEA)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855A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Availability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855A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WJEC Deadline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855A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Submission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855A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Responsibility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855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55648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2"/>
                        </a:rPr>
                        <a:t>Centre Approval Form </a:t>
                      </a:r>
                      <a:endParaRPr lang="en-GB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Website – NEA tab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Midnight 15</a:t>
                      </a:r>
                      <a:r>
                        <a:rPr lang="en-GB" sz="1400" baseline="30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IAMIS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Teacher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46785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3"/>
                        </a:rPr>
                        <a:t>Programme Proforma</a:t>
                      </a:r>
                      <a:endParaRPr lang="en-GB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Website – NEA tab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Midnight 15</a:t>
                      </a:r>
                      <a:r>
                        <a:rPr lang="en-GB" sz="1400" baseline="30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IAMIS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Teacher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6857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4"/>
                        </a:rPr>
                        <a:t>Candidate Marksheet</a:t>
                      </a:r>
                      <a:endParaRPr lang="en-GB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Website – NEA tab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Midnight 15</a:t>
                      </a:r>
                      <a:r>
                        <a:rPr lang="en-GB" sz="1400" baseline="30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IAMIS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Teacher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5790070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B848F71-7F0C-CF84-8F48-CFD3D11D2E03}"/>
              </a:ext>
            </a:extLst>
          </p:cNvPr>
          <p:cNvGraphicFramePr>
            <a:graphicFrameLocks noGrp="1"/>
          </p:cNvGraphicFramePr>
          <p:nvPr/>
        </p:nvGraphicFramePr>
        <p:xfrm>
          <a:off x="181893" y="3002058"/>
          <a:ext cx="11828209" cy="281865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78080">
                  <a:extLst>
                    <a:ext uri="{9D8B030D-6E8A-4147-A177-3AD203B41FA5}">
                      <a16:colId xmlns:a16="http://schemas.microsoft.com/office/drawing/2014/main" val="522172964"/>
                    </a:ext>
                  </a:extLst>
                </a:gridCol>
                <a:gridCol w="1485517">
                  <a:extLst>
                    <a:ext uri="{9D8B030D-6E8A-4147-A177-3AD203B41FA5}">
                      <a16:colId xmlns:a16="http://schemas.microsoft.com/office/drawing/2014/main" val="3927761117"/>
                    </a:ext>
                  </a:extLst>
                </a:gridCol>
                <a:gridCol w="1877115">
                  <a:extLst>
                    <a:ext uri="{9D8B030D-6E8A-4147-A177-3AD203B41FA5}">
                      <a16:colId xmlns:a16="http://schemas.microsoft.com/office/drawing/2014/main" val="4048003708"/>
                    </a:ext>
                  </a:extLst>
                </a:gridCol>
                <a:gridCol w="1474839">
                  <a:extLst>
                    <a:ext uri="{9D8B030D-6E8A-4147-A177-3AD203B41FA5}">
                      <a16:colId xmlns:a16="http://schemas.microsoft.com/office/drawing/2014/main" val="1361959305"/>
                    </a:ext>
                  </a:extLst>
                </a:gridCol>
                <a:gridCol w="1414433">
                  <a:extLst>
                    <a:ext uri="{9D8B030D-6E8A-4147-A177-3AD203B41FA5}">
                      <a16:colId xmlns:a16="http://schemas.microsoft.com/office/drawing/2014/main" val="1852108542"/>
                    </a:ext>
                  </a:extLst>
                </a:gridCol>
                <a:gridCol w="1358264">
                  <a:extLst>
                    <a:ext uri="{9D8B030D-6E8A-4147-A177-3AD203B41FA5}">
                      <a16:colId xmlns:a16="http://schemas.microsoft.com/office/drawing/2014/main" val="3306047794"/>
                    </a:ext>
                  </a:extLst>
                </a:gridCol>
                <a:gridCol w="1238864">
                  <a:extLst>
                    <a:ext uri="{9D8B030D-6E8A-4147-A177-3AD203B41FA5}">
                      <a16:colId xmlns:a16="http://schemas.microsoft.com/office/drawing/2014/main" val="3726270383"/>
                    </a:ext>
                  </a:extLst>
                </a:gridCol>
                <a:gridCol w="1401097">
                  <a:extLst>
                    <a:ext uri="{9D8B030D-6E8A-4147-A177-3AD203B41FA5}">
                      <a16:colId xmlns:a16="http://schemas.microsoft.com/office/drawing/2014/main" val="69841989"/>
                    </a:ext>
                  </a:extLst>
                </a:gridCol>
              </a:tblGrid>
              <a:tr h="372970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Unit 3: Text in Action (Routes)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855A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Availability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855A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en-GB" sz="1400" baseline="30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</a:t>
                      </a:r>
                      <a:r>
                        <a:rPr lang="en-GB" sz="14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Deadline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855A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Submission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855A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Responsibility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855A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GB" sz="1400" baseline="30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nd</a:t>
                      </a:r>
                      <a:r>
                        <a:rPr lang="en-GB" sz="14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Deadline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855A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Submission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855A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Responsibility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855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0102318"/>
                  </a:ext>
                </a:extLst>
              </a:tr>
              <a:tr h="506139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5"/>
                        </a:rPr>
                        <a:t>Centre Approval Form </a:t>
                      </a:r>
                      <a:endParaRPr lang="en-GB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Website – NEA tab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At least 2 weeks </a:t>
                      </a:r>
                      <a:r>
                        <a:rPr kumimoji="0" lang="en-GB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before</a:t>
                      </a:r>
                      <a:r>
                        <a:rPr kumimoji="0" lang="en-GB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examiner visit</a:t>
                      </a: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Send to Visiting Examiner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Teacher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days after examiner visit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SURPASS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Teacher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9932005"/>
                  </a:ext>
                </a:extLst>
              </a:tr>
              <a:tr h="506139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6"/>
                        </a:rPr>
                        <a:t>Programme Proforma</a:t>
                      </a:r>
                      <a:endParaRPr lang="en-GB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Website – NEA tab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 least 2 weeks </a:t>
                      </a: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before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examiner visit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Send to Visiting Examiner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Teacher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days after examiner visit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SURPASS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Teacher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1251892"/>
                  </a:ext>
                </a:extLst>
              </a:tr>
              <a:tr h="532653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7"/>
                        </a:rPr>
                        <a:t>Text in Action Marksheet</a:t>
                      </a:r>
                      <a:endParaRPr lang="en-GB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Website – NEA tab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At least 2 weeks </a:t>
                      </a: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before</a:t>
                      </a: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examiner visit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Send to Visiting Examiner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Teacher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days after examiner visit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SURPASS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Teacher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9829883"/>
                  </a:ext>
                </a:extLst>
              </a:tr>
              <a:tr h="714549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8"/>
                        </a:rPr>
                        <a:t>Text in Action Declaration Form </a:t>
                      </a:r>
                      <a:endParaRPr lang="en-GB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Unit 3 Processes for 2026 – NEA tab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At least 2 weeks </a:t>
                      </a: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before</a:t>
                      </a: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examiner visit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Send to Visiting Examiner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Teacher </a:t>
                      </a: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days after examiner visit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SURPASS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Teacher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26947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6916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774BB8-9221-EA55-8E77-024E98A407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AA906-3D90-C592-B67F-95F6C9AF52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923" y="325335"/>
            <a:ext cx="10776154" cy="1325563"/>
          </a:xfrm>
          <a:ln w="28575">
            <a:noFill/>
          </a:ln>
        </p:spPr>
        <p:txBody>
          <a:bodyPr>
            <a:normAutofit/>
          </a:bodyPr>
          <a:lstStyle/>
          <a:p>
            <a:pPr algn="ctr"/>
            <a:r>
              <a:rPr lang="en-GB" sz="3200" b="1" dirty="0">
                <a:solidFill>
                  <a:srgbClr val="2855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WJEC AS/A LEVEL Drama and Theatre – Upload Checklists 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022940A5-D05E-EDE0-CD6C-BBE948C43845}"/>
              </a:ext>
            </a:extLst>
          </p:cNvPr>
          <p:cNvGraphicFramePr>
            <a:graphicFrameLocks noGrp="1"/>
          </p:cNvGraphicFramePr>
          <p:nvPr/>
        </p:nvGraphicFramePr>
        <p:xfrm>
          <a:off x="707922" y="1685543"/>
          <a:ext cx="5289753" cy="4516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9753">
                  <a:extLst>
                    <a:ext uri="{9D8B030D-6E8A-4147-A177-3AD203B41FA5}">
                      <a16:colId xmlns:a16="http://schemas.microsoft.com/office/drawing/2014/main" val="10744471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Unit 1 Sample Upload Checklist </a:t>
                      </a:r>
                    </a:p>
                  </a:txBody>
                  <a:tcPr>
                    <a:solidFill>
                      <a:srgbClr val="2855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88165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Upload files to IAMIS </a:t>
                      </a:r>
                    </a:p>
                    <a:p>
                      <a:r>
                        <a:rPr lang="en-GB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Further guidance can be found here: </a:t>
                      </a: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  <a:hlinkClick r:id="rId2"/>
                        </a:rPr>
                        <a:t>https://www.wjec.co.uk/media/1t1pvc3d/internal-assessment-a-guide-for-centres-wjec-2025.pdf</a:t>
                      </a: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5098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Centre Approval Form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78737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Programme Proforma </a:t>
                      </a:r>
                      <a:endParaRPr lang="en-GB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3666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 Marksheets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12732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Performance/Design Recordings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02528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Creative Logs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09226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 Evaluations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19816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Script of reinterpreted piece for each candidate in the sample with the lines taken from their selected extract highlighted 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511742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3FE0FEA7-C4A7-0DD7-53DD-FCC60F549958}"/>
              </a:ext>
            </a:extLst>
          </p:cNvPr>
          <p:cNvGraphicFramePr>
            <a:graphicFrameLocks noGrp="1"/>
          </p:cNvGraphicFramePr>
          <p:nvPr/>
        </p:nvGraphicFramePr>
        <p:xfrm>
          <a:off x="6194324" y="1685543"/>
          <a:ext cx="5289753" cy="34869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9753">
                  <a:extLst>
                    <a:ext uri="{9D8B030D-6E8A-4147-A177-3AD203B41FA5}">
                      <a16:colId xmlns:a16="http://schemas.microsoft.com/office/drawing/2014/main" val="10744471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Unit 3 Sample Upload Checklist </a:t>
                      </a:r>
                    </a:p>
                  </a:txBody>
                  <a:tcPr>
                    <a:solidFill>
                      <a:srgbClr val="2855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8816587"/>
                  </a:ext>
                </a:extLst>
              </a:tr>
              <a:tr h="891033">
                <a:tc>
                  <a:txBody>
                    <a:bodyPr/>
                    <a:lstStyle/>
                    <a:p>
                      <a:r>
                        <a:rPr lang="en-GB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Upload files to SURPASS</a:t>
                      </a:r>
                    </a:p>
                    <a:p>
                      <a:r>
                        <a:rPr lang="en-GB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Further guidance available here: </a:t>
                      </a: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  <a:hlinkClick r:id="rId3"/>
                        </a:rPr>
                        <a:t>https://www.wjec.co.uk/media/1hyfqumz/guide-on-uploading-to-surpass.pdf</a:t>
                      </a: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7158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Centre Approval Form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78737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Programme Proforma </a:t>
                      </a:r>
                      <a:endParaRPr lang="en-GB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3666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 In Action Candidate Mark Sheet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12732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 In Action Declaration Form 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02528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Performance/Design Recordings 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09226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Process And Evaluation Report 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19816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83200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cb60e07-2738-47bc-9bab-045284c1f966" xsi:nil="true"/>
    <lcf76f155ced4ddcb4097134ff3c332f xmlns="1d94981d-b874-458d-801a-a793e9cdd8d0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DBA4D634F227E408D5D1C787922D4E2" ma:contentTypeVersion="12" ma:contentTypeDescription="Create a new document." ma:contentTypeScope="" ma:versionID="14384115f83954febcdd9abd61b736b1">
  <xsd:schema xmlns:xsd="http://www.w3.org/2001/XMLSchema" xmlns:xs="http://www.w3.org/2001/XMLSchema" xmlns:p="http://schemas.microsoft.com/office/2006/metadata/properties" xmlns:ns2="1d94981d-b874-458d-801a-a793e9cdd8d0" xmlns:ns3="ecb60e07-2738-47bc-9bab-045284c1f966" targetNamespace="http://schemas.microsoft.com/office/2006/metadata/properties" ma:root="true" ma:fieldsID="f19503d7676794ad8c3ab2fe5c2e69e3" ns2:_="" ns3:_="">
    <xsd:import namespace="1d94981d-b874-458d-801a-a793e9cdd8d0"/>
    <xsd:import namespace="ecb60e07-2738-47bc-9bab-045284c1f96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94981d-b874-458d-801a-a793e9cdd8d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fd004107-dac0-45af-83fb-11757b2c83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b60e07-2738-47bc-9bab-045284c1f96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ca84eb0-5d80-4edb-806b-b8a851f5df54}" ma:internalName="TaxCatchAll" ma:showField="CatchAllData" ma:web="ecb60e07-2738-47bc-9bab-045284c1f96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16DCA25-D8CD-4A3F-BD3E-94A1B1622E2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0F42B10-C734-4083-8AFB-E8EB075B8863}">
  <ds:schemaRefs>
    <ds:schemaRef ds:uri="http://schemas.microsoft.com/office/2006/metadata/properties"/>
    <ds:schemaRef ds:uri="82e184b6-85a8-46e3-8566-3c81e2119331"/>
    <ds:schemaRef ds:uri="http://purl.org/dc/dcmitype/"/>
    <ds:schemaRef ds:uri="36f98b4f-ba65-4a7d-9a34-48b23de556cb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www.w3.org/XML/1998/namespace"/>
    <ds:schemaRef ds:uri="http://purl.org/dc/terms/"/>
    <ds:schemaRef ds:uri="ecb60e07-2738-47bc-9bab-045284c1f966"/>
    <ds:schemaRef ds:uri="1d94981d-b874-458d-801a-a793e9cdd8d0"/>
  </ds:schemaRefs>
</ds:datastoreItem>
</file>

<file path=customXml/itemProps3.xml><?xml version="1.0" encoding="utf-8"?>
<ds:datastoreItem xmlns:ds="http://schemas.openxmlformats.org/officeDocument/2006/customXml" ds:itemID="{7D236BE3-356E-4949-8317-2EC37E836A6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d94981d-b874-458d-801a-a793e9cdd8d0"/>
    <ds:schemaRef ds:uri="ecb60e07-2738-47bc-9bab-045284c1f96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325</Words>
  <Application>Microsoft Office PowerPoint</Application>
  <PresentationFormat>Widescreen</PresentationFormat>
  <Paragraphs>82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WJEC GCE | Drama Forms and Processes  </vt:lpstr>
      <vt:lpstr>WJEC AS/A LEVEL Drama and Theatre</vt:lpstr>
      <vt:lpstr>WJEC AS/A LEVEL Drama and Theatre – Upload Checklists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Park, Hannah</dc:creator>
  <cp:lastModifiedBy>Park, Hannah</cp:lastModifiedBy>
  <cp:revision>3</cp:revision>
  <dcterms:created xsi:type="dcterms:W3CDTF">2025-12-04T17:45:02Z</dcterms:created>
  <dcterms:modified xsi:type="dcterms:W3CDTF">2026-02-06T11:17:17Z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0x0101007DBA4D634F227E408D5D1C787922D4E2</vt:lpwstr>
  </property>
  <property fmtid="{D5CDD505-2E9C-101B-9397-08002B2CF9AE}" pid="3" name="MediaServiceImageTags">
    <vt:lpwstr/>
  </property>
  <property fmtid="{D5CDD505-2E9C-101B-9397-08002B2CF9AE}" pid="4" name="MSIP_Label_8330bda6-d095-477b-8893-df3ed8791773_Enabled">
    <vt:lpwstr>true</vt:lpwstr>
  </property>
  <property fmtid="{D5CDD505-2E9C-101B-9397-08002B2CF9AE}" pid="5" name="MSIP_Label_8330bda6-d095-477b-8893-df3ed8791773_SetDate">
    <vt:lpwstr>2025-12-12T15:46:08Z</vt:lpwstr>
  </property>
  <property fmtid="{D5CDD505-2E9C-101B-9397-08002B2CF9AE}" pid="6" name="MSIP_Label_8330bda6-d095-477b-8893-df3ed8791773_Method">
    <vt:lpwstr>Privileged</vt:lpwstr>
  </property>
  <property fmtid="{D5CDD505-2E9C-101B-9397-08002B2CF9AE}" pid="7" name="MSIP_Label_8330bda6-d095-477b-8893-df3ed8791773_Name">
    <vt:lpwstr>8330bda6-d095-477b-8893-df3ed8791773</vt:lpwstr>
  </property>
  <property fmtid="{D5CDD505-2E9C-101B-9397-08002B2CF9AE}" pid="8" name="MSIP_Label_8330bda6-d095-477b-8893-df3ed8791773_SiteId">
    <vt:lpwstr>b6d3492e-0aa1-4a60-840d-b706a96e670d</vt:lpwstr>
  </property>
  <property fmtid="{D5CDD505-2E9C-101B-9397-08002B2CF9AE}" pid="9" name="MSIP_Label_8330bda6-d095-477b-8893-df3ed8791773_ActionId">
    <vt:lpwstr>09b956e4-0a9f-482b-9fda-3809a15b2282</vt:lpwstr>
  </property>
  <property fmtid="{D5CDD505-2E9C-101B-9397-08002B2CF9AE}" pid="10" name="MSIP_Label_8330bda6-d095-477b-8893-df3ed8791773_ContentBits">
    <vt:lpwstr>0</vt:lpwstr>
  </property>
  <property fmtid="{D5CDD505-2E9C-101B-9397-08002B2CF9AE}" pid="11" name="MSIP_Label_8330bda6-d095-477b-8893-df3ed8791773_Tag">
    <vt:lpwstr>10, 0, 1, 1</vt:lpwstr>
  </property>
</Properties>
</file>