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notesSlides/notesSlide2.xml" ContentType="application/vnd.openxmlformats-officedocument.presentationml.notesSlide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30.jpg" ContentType="image/jp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7"/>
  </p:notesMasterIdLst>
  <p:sldIdLst>
    <p:sldId id="265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268" r:id="rId16"/>
  </p:sldIdLst>
  <p:sldSz cx="9144000" cy="6858000" type="screen4x3"/>
  <p:notesSz cx="6797675" cy="987425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 Rounded Book" panose="020B0604020202020204" charset="0"/>
      <p:regular r:id="rId22"/>
      <p:bold r:id="rId23"/>
      <p:italic r:id="rId24"/>
      <p:boldItalic r:id="rId25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06"/>
    <a:srgbClr val="E753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84774" autoAdjust="0"/>
  </p:normalViewPr>
  <p:slideViewPr>
    <p:cSldViewPr snapToGrid="0" snapToObjects="1">
      <p:cViewPr varScale="1">
        <p:scale>
          <a:sx n="72" d="100"/>
          <a:sy n="72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4709F-7B92-4904-980E-C27FFADFC1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319E-213C-4920-A16F-A5F1452085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7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319E-213C-4920-A16F-A5F1452085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3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425200" y="3048000"/>
            <a:ext cx="3261600" cy="2805414"/>
          </a:xfrm>
          <a:prstGeom prst="rect">
            <a:avLst/>
          </a:prstGeom>
        </p:spPr>
      </p:pic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3094339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0"/>
            <a:ext cx="8229600" cy="323204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5A5A5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5A5A59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5A5A59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F3C0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Subheading | Is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deitl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87363" y="3098800"/>
            <a:ext cx="3868737" cy="330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0263" y="3098800"/>
            <a:ext cx="3868737" cy="3306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2984501"/>
            <a:ext cx="8229600" cy="2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5625936"/>
              </p:ext>
            </p:extLst>
          </p:nvPr>
        </p:nvGraphicFramePr>
        <p:xfrm>
          <a:off x="554736" y="3238500"/>
          <a:ext cx="6569964" cy="2935326"/>
        </p:xfrm>
        <a:graphic>
          <a:graphicData uri="http://schemas.openxmlformats.org/drawingml/2006/table">
            <a:tbl>
              <a:tblPr firstRow="1" bandRow="1"/>
              <a:tblGrid>
                <a:gridCol w="328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4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Pennawd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ar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gyfer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b="1" kern="1200" baseline="0" dirty="0" err="1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tabl</a:t>
                      </a:r>
                      <a:r>
                        <a:rPr lang="en-GB" sz="1600" b="1" kern="1200" baseline="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 | </a:t>
                      </a:r>
                      <a:r>
                        <a:rPr lang="en-GB" sz="1600" b="1" kern="1200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Table heading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Calibri"/>
                          <a:cs typeface="Arial"/>
                        </a:rPr>
                        <a:t>This</a:t>
                      </a:r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Calibri"/>
                          <a:cs typeface="Arial"/>
                        </a:rPr>
                        <a:t> is an example of how a primary table should look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Testun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Text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1567656"/>
            <a:ext cx="8418513" cy="1188244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Teitl</a:t>
            </a:r>
            <a:r>
              <a:rPr lang="en-US" dirty="0"/>
              <a:t> 1 | 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kern="1100" spc="-50" dirty="0" err="1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Teitl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 2 | Title 2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0939B21-3098-4B97-BDC4-7DCDB44F921F}" type="datetimeFigureOut">
              <a:rPr lang="en-GB"/>
              <a:pPr/>
              <a:t>14/11/2023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4012CD-55BA-40C8-93AF-4E9A6F52F33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5788" y="585788"/>
            <a:ext cx="8291882" cy="142081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1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/>
                <a:ea typeface="ＭＳ Ｐゴシック" pitchFamily="1" charset="-128"/>
                <a:cs typeface="Gotham Rounded Book"/>
              </a:rPr>
              <a:t>TEITL | TITLE</a:t>
            </a:r>
          </a:p>
          <a:p>
            <a:pPr marL="0" marR="0" lv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1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Rounded Book"/>
                <a:ea typeface="ＭＳ Ｐゴシック" pitchFamily="1" charset="-128"/>
                <a:cs typeface="Gotham Rounded Book"/>
              </a:rPr>
              <a:t>[GORFFENNAF | JULY 2014]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587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3084" y="14255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84501"/>
            <a:ext cx="8229600" cy="2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70C0"/>
          </a:solidFill>
          <a:latin typeface="Arial" panose="020B0604020202020204" pitchFamily="34" charset="0"/>
          <a:ea typeface="ＭＳ Ｐゴシック" pitchFamily="1" charset="-128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ＭＳ Ｐゴシック" pitchFamily="1" charset="-128"/>
          <a:cs typeface="Arial" panose="020B0604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mailto:GCSEGeography@wjec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925" y="1098550"/>
            <a:ext cx="8107615" cy="30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Unit 3 Fieldwork</a:t>
            </a:r>
          </a:p>
          <a:p>
            <a:pPr>
              <a:lnSpc>
                <a:spcPct val="80000"/>
              </a:lnSpc>
            </a:pP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Transects</a:t>
            </a:r>
          </a:p>
          <a:p>
            <a:pPr>
              <a:lnSpc>
                <a:spcPct val="80000"/>
              </a:lnSpc>
            </a:pP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r>
              <a:rPr lang="en-US" sz="2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For 2026 series (NEA Nov/</a:t>
            </a:r>
            <a:r>
              <a:rPr lang="en-US" sz="2400" kern="1100" spc="-30">
                <a:solidFill>
                  <a:schemeClr val="bg1"/>
                </a:solidFill>
                <a:latin typeface="Gotham Rounded Book"/>
                <a:cs typeface="Gotham Rounded Book"/>
              </a:rPr>
              <a:t>Dec 2025)</a:t>
            </a:r>
            <a:endParaRPr lang="en-US" sz="2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pPr>
              <a:lnSpc>
                <a:spcPct val="80000"/>
              </a:lnSpc>
            </a:pP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4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5" y="5928233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29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125" y="1050878"/>
            <a:ext cx="8001838" cy="531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850" y="-92122"/>
            <a:ext cx="8229600" cy="1143000"/>
          </a:xfrm>
          <a:prstGeom prst="rect">
            <a:avLst/>
          </a:prstGeom>
        </p:spPr>
        <p:txBody>
          <a:bodyPr vert="horz" wrap="square" lIns="0" tIns="109196" rIns="0" bIns="0" rtlCol="0">
            <a:noAutofit/>
          </a:bodyPr>
          <a:lstStyle/>
          <a:p>
            <a:pPr marL="1316355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125" y="4533455"/>
            <a:ext cx="8138325" cy="1942122"/>
          </a:xfrm>
          <a:custGeom>
            <a:avLst/>
            <a:gdLst/>
            <a:ahLst/>
            <a:cxnLst/>
            <a:rect l="l" t="t" r="r" b="b"/>
            <a:pathLst>
              <a:path w="8138325" h="1942122">
                <a:moveTo>
                  <a:pt x="0" y="0"/>
                </a:moveTo>
                <a:lnTo>
                  <a:pt x="8138325" y="0"/>
                </a:lnTo>
                <a:lnTo>
                  <a:pt x="8138325" y="1942122"/>
                </a:lnTo>
                <a:lnTo>
                  <a:pt x="0" y="19421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4631" y="4659942"/>
            <a:ext cx="7830820" cy="1519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DF3C06"/>
                </a:solidFill>
                <a:latin typeface="Arial"/>
                <a:cs typeface="Arial"/>
              </a:rPr>
              <a:t>YES!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 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 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hange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 c</a:t>
            </a:r>
            <a:r>
              <a:rPr sz="1800" spc="-10" dirty="0">
                <a:latin typeface="Arial"/>
                <a:cs typeface="Arial"/>
              </a:rPr>
              <a:t>hannel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so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qua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 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ct.</a:t>
            </a:r>
            <a:endParaRPr sz="1800" dirty="0">
              <a:latin typeface="Arial"/>
              <a:cs typeface="Arial"/>
            </a:endParaRPr>
          </a:p>
          <a:p>
            <a:pPr marL="12700" marR="492125">
              <a:lnSpc>
                <a:spcPct val="15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bea</a:t>
            </a:r>
            <a:r>
              <a:rPr sz="1800" spc="0" dirty="0">
                <a:latin typeface="Arial"/>
                <a:cs typeface="Arial"/>
              </a:rPr>
              <a:t>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hange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op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ang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pebb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ze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 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bea</a:t>
            </a:r>
            <a:r>
              <a:rPr sz="1800" spc="0" dirty="0">
                <a:latin typeface="Arial"/>
                <a:cs typeface="Arial"/>
              </a:rPr>
              <a:t>ch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so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so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qua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 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19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4061-7050-3E71-23BC-B3B31D791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03" y="1478127"/>
            <a:ext cx="3815256" cy="2400190"/>
          </a:xfrm>
        </p:spPr>
        <p:txBody>
          <a:bodyPr/>
          <a:lstStyle/>
          <a:p>
            <a:pPr algn="ctr"/>
            <a:r>
              <a:rPr lang="en-US" dirty="0"/>
              <a:t>Cross section of footpath is a transect.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AC8A3-AAF9-E576-E02B-2139CB8C3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986" y="369332"/>
            <a:ext cx="4572000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97205-2CFD-0C83-AE09-F8038F0F9EE6}"/>
              </a:ext>
            </a:extLst>
          </p:cNvPr>
          <p:cNvSpPr txBox="1"/>
          <p:nvPr/>
        </p:nvSpPr>
        <p:spPr>
          <a:xfrm>
            <a:off x="4677103" y="290085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53522F-293C-685F-9ABF-CC33F2A88230}"/>
              </a:ext>
            </a:extLst>
          </p:cNvPr>
          <p:cNvSpPr txBox="1"/>
          <p:nvPr/>
        </p:nvSpPr>
        <p:spPr>
          <a:xfrm>
            <a:off x="5649310" y="341733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9D63E-2DE5-6A1F-2788-B41330F7650B}"/>
              </a:ext>
            </a:extLst>
          </p:cNvPr>
          <p:cNvSpPr txBox="1"/>
          <p:nvPr/>
        </p:nvSpPr>
        <p:spPr>
          <a:xfrm>
            <a:off x="6589986" y="361250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93E7C-C22A-CB34-6DBC-0D6FA192D938}"/>
              </a:ext>
            </a:extLst>
          </p:cNvPr>
          <p:cNvSpPr txBox="1"/>
          <p:nvPr/>
        </p:nvSpPr>
        <p:spPr>
          <a:xfrm>
            <a:off x="7346105" y="342784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489C1-0E48-7DE0-C593-867B3C2989C2}"/>
              </a:ext>
            </a:extLst>
          </p:cNvPr>
          <p:cNvSpPr txBox="1"/>
          <p:nvPr/>
        </p:nvSpPr>
        <p:spPr>
          <a:xfrm>
            <a:off x="8187558" y="287983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69DF7-6ED6-F049-46F8-18C855D53609}"/>
              </a:ext>
            </a:extLst>
          </p:cNvPr>
          <p:cNvSpPr txBox="1"/>
          <p:nvPr/>
        </p:nvSpPr>
        <p:spPr>
          <a:xfrm>
            <a:off x="268015" y="4334781"/>
            <a:ext cx="3536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can be used to investigate change across the path in response to recreation and leisure use.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2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736" y="352806"/>
            <a:ext cx="876729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err="1">
                <a:solidFill>
                  <a:schemeClr val="bg1"/>
                </a:solidFill>
                <a:latin typeface="Gotham Rounded Book"/>
                <a:cs typeface="Gotham Rounded Book"/>
              </a:rPr>
              <a:t>Cwestiynau</a:t>
            </a: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? | Any Questions?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736" y="1303202"/>
            <a:ext cx="366519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Cysylltwch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â’n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Swyddogion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Pwnc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arbenigol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a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thîm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cefnogaeth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weinyddol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eich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pwnc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os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oes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gennych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unrhyw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Gotham Rounded Book" pitchFamily="50" charset="0"/>
              </a:rPr>
              <a:t>gwestiynau</a:t>
            </a:r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.</a:t>
            </a:r>
          </a:p>
          <a:p>
            <a:endParaRPr lang="en-GB" dirty="0">
              <a:solidFill>
                <a:schemeClr val="bg1"/>
              </a:solidFill>
              <a:latin typeface="Gotham Rounded Book" pitchFamily="50" charset="0"/>
            </a:endParaRPr>
          </a:p>
          <a:p>
            <a:r>
              <a:rPr lang="en-US" sz="2000" kern="1100" spc="-50" dirty="0">
                <a:solidFill>
                  <a:schemeClr val="bg1"/>
                </a:solidFill>
                <a:latin typeface="Gotham Rounded Book"/>
                <a:cs typeface="Gotham Rounded Book"/>
                <a:hlinkClick r:id="rId4"/>
              </a:rPr>
              <a:t>GCSEGeography@wjec.co.uk</a:t>
            </a:r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endParaRPr lang="en-US" sz="2000" kern="1100" spc="-50" dirty="0">
              <a:solidFill>
                <a:schemeClr val="bg1"/>
              </a:solidFill>
              <a:latin typeface="Gotham Rounded Book"/>
              <a:cs typeface="Gotham Rounded Book"/>
            </a:endParaRPr>
          </a:p>
          <a:p>
            <a:r>
              <a:rPr lang="en-US" sz="2000" kern="1100" spc="-50" dirty="0">
                <a:latin typeface="Gotham Rounded Book"/>
                <a:cs typeface="Gotham Rounded Book"/>
              </a:rPr>
              <a:t>@wjec_cbac</a:t>
            </a:r>
          </a:p>
          <a:p>
            <a:r>
              <a:rPr lang="en-US" sz="2000" kern="1100" spc="-50" dirty="0">
                <a:latin typeface="Gotham Rounded Book"/>
                <a:cs typeface="Gotham Rounded Book"/>
              </a:rPr>
              <a:t>@</a:t>
            </a:r>
            <a:r>
              <a:rPr lang="en-US" sz="2000" kern="1100" spc="-50" dirty="0" err="1">
                <a:latin typeface="Gotham Rounded Book"/>
                <a:cs typeface="Gotham Rounded Book"/>
              </a:rPr>
              <a:t>cbac_wjec</a:t>
            </a:r>
            <a:endParaRPr lang="en-US" sz="2000" kern="1100" spc="-50" dirty="0">
              <a:latin typeface="Gotham Rounded Book"/>
              <a:cs typeface="Gotham Rounded Book"/>
            </a:endParaRPr>
          </a:p>
          <a:p>
            <a:endParaRPr lang="en-US" sz="20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r>
              <a:rPr lang="en-US" sz="2000" kern="1100" spc="-50" dirty="0">
                <a:latin typeface="Gotham Rounded Book"/>
                <a:cs typeface="Gotham Rounded Book"/>
              </a:rPr>
              <a:t>cbac.co.uk</a:t>
            </a:r>
          </a:p>
          <a:p>
            <a:r>
              <a:rPr lang="en-US" sz="2000" kern="1100" spc="-50" dirty="0">
                <a:latin typeface="Gotham Rounded Book"/>
                <a:cs typeface="Gotham Rounded Book"/>
              </a:rPr>
              <a:t>wjec.co.uk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426528" y="1303202"/>
            <a:ext cx="4104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otham Rounded Book" pitchFamily="50" charset="0"/>
              </a:rPr>
              <a:t>Contact our specialist Subject Officers and administrative support team for your subject with any queries.  </a:t>
            </a:r>
          </a:p>
        </p:txBody>
      </p:sp>
      <p:pic>
        <p:nvPicPr>
          <p:cNvPr id="8" name="Picture 7" descr="Z:\Pictures\logos\WJEC_Logo_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" y="5829300"/>
            <a:ext cx="800778" cy="7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2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06" rIns="0" bIns="0" rtlCol="0">
            <a:noAutofit/>
          </a:bodyPr>
          <a:lstStyle/>
          <a:p>
            <a:pPr marL="134366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25338"/>
            <a:ext cx="3600573" cy="2309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09582" y="1025337"/>
            <a:ext cx="6134416" cy="2309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459" y="3566498"/>
            <a:ext cx="8277225" cy="275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 a</a:t>
            </a:r>
            <a:r>
              <a:rPr sz="1800" spc="-5" dirty="0">
                <a:latin typeface="Arial"/>
                <a:cs typeface="Arial"/>
              </a:rPr>
              <a:t> li</a:t>
            </a:r>
            <a:r>
              <a:rPr sz="1800" spc="-10" dirty="0">
                <a:latin typeface="Arial"/>
                <a:cs typeface="Arial"/>
              </a:rPr>
              <a:t>nea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str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eg</a:t>
            </a:r>
            <a:r>
              <a:rPr sz="1800" spc="-160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12700" marR="12700">
              <a:lnSpc>
                <a:spcPct val="150000"/>
              </a:lnSpc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ua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ts </a:t>
            </a:r>
            <a:r>
              <a:rPr sz="1800" b="1" spc="-10" dirty="0">
                <a:solidFill>
                  <a:srgbClr val="7030A0"/>
                </a:solidFill>
                <a:latin typeface="Arial"/>
                <a:cs typeface="Arial"/>
              </a:rPr>
              <a:t>ac</a:t>
            </a:r>
            <a:r>
              <a:rPr sz="1800" b="1" spc="-5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800" b="1" spc="-10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sz="1800" b="1" spc="0" dirty="0">
                <a:solidFill>
                  <a:srgbClr val="7030A0"/>
                </a:solidFill>
                <a:latin typeface="Arial"/>
                <a:cs typeface="Arial"/>
              </a:rPr>
              <a:t>s</a:t>
            </a:r>
            <a:r>
              <a:rPr sz="1800" b="1" spc="2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geog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aph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.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h,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ua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0" dirty="0">
                <a:latin typeface="Arial"/>
                <a:cs typeface="Arial"/>
              </a:rPr>
              <a:t>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gh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ang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0" dirty="0">
                <a:latin typeface="Arial"/>
                <a:cs typeface="Arial"/>
              </a:rPr>
              <a:t>y c</a:t>
            </a:r>
            <a:r>
              <a:rPr sz="1800" spc="-10" dirty="0">
                <a:latin typeface="Arial"/>
                <a:cs typeface="Arial"/>
              </a:rPr>
              <a:t>ut a</a:t>
            </a:r>
            <a:r>
              <a:rPr sz="1800" spc="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one</a:t>
            </a:r>
            <a:r>
              <a:rPr sz="1800" spc="0" dirty="0">
                <a:latin typeface="Arial"/>
                <a:cs typeface="Arial"/>
              </a:rPr>
              <a:t>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0"/>
              </a:spcBef>
            </a:pPr>
            <a:endParaRPr sz="10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gh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ang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one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dun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em</a:t>
            </a:r>
            <a:endParaRPr sz="1800" dirty="0">
              <a:latin typeface="Arial"/>
              <a:cs typeface="Arial"/>
            </a:endParaRPr>
          </a:p>
          <a:p>
            <a:pPr marL="355600" marR="1043940" indent="-342900">
              <a:lnSpc>
                <a:spcPct val="15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ope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ga</a:t>
            </a:r>
            <a:r>
              <a:rPr sz="1800" spc="0" dirty="0">
                <a:latin typeface="Arial"/>
                <a:cs typeface="Arial"/>
              </a:rPr>
              <a:t>te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 t</a:t>
            </a:r>
            <a:r>
              <a:rPr sz="1800" spc="-10" dirty="0">
                <a:latin typeface="Arial"/>
                <a:cs typeface="Arial"/>
              </a:rPr>
              <a:t>he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op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ang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05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859535" y="2173312"/>
            <a:ext cx="8229600" cy="2781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7040" marR="12700">
              <a:lnSpc>
                <a:spcPct val="150000"/>
              </a:lnSpc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hoo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ound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ry 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bu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u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0" dirty="0">
                <a:latin typeface="Arial"/>
                <a:cs typeface="Arial"/>
              </a:rPr>
              <a:t>m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ehea</a:t>
            </a:r>
            <a:r>
              <a:rPr sz="1800" spc="0" dirty="0">
                <a:latin typeface="Arial"/>
                <a:cs typeface="Arial"/>
              </a:rPr>
              <a:t>rse 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 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spc="0" dirty="0">
                <a:latin typeface="Arial"/>
                <a:cs typeface="Arial"/>
              </a:rPr>
              <a:t>w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lang="en-GB" sz="1800" spc="0" dirty="0">
                <a:latin typeface="Arial"/>
                <a:cs typeface="Arial"/>
              </a:rPr>
              <a:t> or to </a:t>
            </a:r>
            <a:r>
              <a:rPr lang="en-GB" sz="1800" dirty="0">
                <a:latin typeface="Arial"/>
                <a:cs typeface="Arial"/>
              </a:rPr>
              <a:t>evaluate methods of sampling along a transect. </a:t>
            </a:r>
            <a:endParaRPr sz="1800" dirty="0">
              <a:latin typeface="Arial"/>
              <a:cs typeface="Arial"/>
            </a:endParaRPr>
          </a:p>
          <a:p>
            <a:pPr marL="2987040" marR="220345">
              <a:lnSpc>
                <a:spcPct val="150000"/>
              </a:lnSpc>
            </a:pP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odu</a:t>
            </a:r>
            <a:r>
              <a:rPr sz="1800" spc="0" dirty="0">
                <a:latin typeface="Arial"/>
                <a:cs typeface="Arial"/>
              </a:rPr>
              <a:t>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uden</a:t>
            </a:r>
            <a:r>
              <a:rPr sz="1800" spc="0" dirty="0">
                <a:latin typeface="Arial"/>
                <a:cs typeface="Arial"/>
              </a:rPr>
              <a:t>ts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oug</a:t>
            </a:r>
            <a:r>
              <a:rPr sz="1800" spc="0" dirty="0">
                <a:latin typeface="Arial"/>
                <a:cs typeface="Arial"/>
              </a:rPr>
              <a:t>h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rt</a:t>
            </a:r>
            <a:r>
              <a:rPr sz="1800" spc="-10" dirty="0">
                <a:latin typeface="Arial"/>
                <a:cs typeface="Arial"/>
              </a:rPr>
              <a:t>ual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rk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ap</a:t>
            </a:r>
            <a:r>
              <a:rPr sz="1800" spc="0" dirty="0">
                <a:latin typeface="Arial"/>
                <a:cs typeface="Arial"/>
              </a:rPr>
              <a:t>s 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age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p 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cts s</a:t>
            </a:r>
            <a:r>
              <a:rPr sz="1800" spc="-10" dirty="0">
                <a:latin typeface="Arial"/>
                <a:cs typeface="Arial"/>
              </a:rPr>
              <a:t>hou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how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y 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937" rIns="0" bIns="0" rtlCol="0">
            <a:noAutofit/>
          </a:bodyPr>
          <a:lstStyle/>
          <a:p>
            <a:pPr marL="1496695">
              <a:lnSpc>
                <a:spcPct val="100000"/>
              </a:lnSpc>
            </a:pPr>
            <a:r>
              <a:rPr sz="3100" spc="8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100" spc="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100" spc="165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3100" spc="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3100" spc="3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100" spc="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100" spc="17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18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100" spc="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100" spc="2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22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100" spc="5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100" spc="25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100" spc="27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100" spc="229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100" spc="150" dirty="0">
                <a:solidFill>
                  <a:srgbClr val="FFFFFF"/>
                </a:solidFill>
                <a:latin typeface="Arial"/>
                <a:cs typeface="Arial"/>
              </a:rPr>
              <a:t>rk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60" y="2804855"/>
            <a:ext cx="3236554" cy="2716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438" y="2300227"/>
            <a:ext cx="1568195" cy="14310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3382" y="2353834"/>
            <a:ext cx="1460309" cy="1323822"/>
          </a:xfrm>
          <a:custGeom>
            <a:avLst/>
            <a:gdLst/>
            <a:ahLst/>
            <a:cxnLst/>
            <a:rect l="l" t="t" r="r" b="b"/>
            <a:pathLst>
              <a:path w="1460309" h="1323822">
                <a:moveTo>
                  <a:pt x="0" y="661911"/>
                </a:moveTo>
                <a:lnTo>
                  <a:pt x="2420" y="607623"/>
                </a:lnTo>
                <a:lnTo>
                  <a:pt x="9556" y="554544"/>
                </a:lnTo>
                <a:lnTo>
                  <a:pt x="21220" y="502844"/>
                </a:lnTo>
                <a:lnTo>
                  <a:pt x="37223" y="452693"/>
                </a:lnTo>
                <a:lnTo>
                  <a:pt x="57378" y="404263"/>
                </a:lnTo>
                <a:lnTo>
                  <a:pt x="81498" y="357722"/>
                </a:lnTo>
                <a:lnTo>
                  <a:pt x="109393" y="313242"/>
                </a:lnTo>
                <a:lnTo>
                  <a:pt x="140876" y="270992"/>
                </a:lnTo>
                <a:lnTo>
                  <a:pt x="175760" y="231144"/>
                </a:lnTo>
                <a:lnTo>
                  <a:pt x="213856" y="193867"/>
                </a:lnTo>
                <a:lnTo>
                  <a:pt x="254977" y="159331"/>
                </a:lnTo>
                <a:lnTo>
                  <a:pt x="298934" y="127708"/>
                </a:lnTo>
                <a:lnTo>
                  <a:pt x="345540" y="99168"/>
                </a:lnTo>
                <a:lnTo>
                  <a:pt x="394607" y="73880"/>
                </a:lnTo>
                <a:lnTo>
                  <a:pt x="445946" y="52015"/>
                </a:lnTo>
                <a:lnTo>
                  <a:pt x="499371" y="33744"/>
                </a:lnTo>
                <a:lnTo>
                  <a:pt x="554692" y="19236"/>
                </a:lnTo>
                <a:lnTo>
                  <a:pt x="611723" y="8663"/>
                </a:lnTo>
                <a:lnTo>
                  <a:pt x="670275" y="2194"/>
                </a:lnTo>
                <a:lnTo>
                  <a:pt x="730161" y="0"/>
                </a:lnTo>
                <a:lnTo>
                  <a:pt x="790044" y="2194"/>
                </a:lnTo>
                <a:lnTo>
                  <a:pt x="848595" y="8663"/>
                </a:lnTo>
                <a:lnTo>
                  <a:pt x="905624" y="19236"/>
                </a:lnTo>
                <a:lnTo>
                  <a:pt x="960944" y="33744"/>
                </a:lnTo>
                <a:lnTo>
                  <a:pt x="1014368" y="52015"/>
                </a:lnTo>
                <a:lnTo>
                  <a:pt x="1065706" y="73880"/>
                </a:lnTo>
                <a:lnTo>
                  <a:pt x="1114772" y="99168"/>
                </a:lnTo>
                <a:lnTo>
                  <a:pt x="1161377" y="127708"/>
                </a:lnTo>
                <a:lnTo>
                  <a:pt x="1205334" y="159331"/>
                </a:lnTo>
                <a:lnTo>
                  <a:pt x="1246454" y="193867"/>
                </a:lnTo>
                <a:lnTo>
                  <a:pt x="1284549" y="231144"/>
                </a:lnTo>
                <a:lnTo>
                  <a:pt x="1319433" y="270992"/>
                </a:lnTo>
                <a:lnTo>
                  <a:pt x="1350916" y="313242"/>
                </a:lnTo>
                <a:lnTo>
                  <a:pt x="1378811" y="357722"/>
                </a:lnTo>
                <a:lnTo>
                  <a:pt x="1402930" y="404263"/>
                </a:lnTo>
                <a:lnTo>
                  <a:pt x="1423086" y="452693"/>
                </a:lnTo>
                <a:lnTo>
                  <a:pt x="1439089" y="502844"/>
                </a:lnTo>
                <a:lnTo>
                  <a:pt x="1450753" y="554544"/>
                </a:lnTo>
                <a:lnTo>
                  <a:pt x="1457889" y="607623"/>
                </a:lnTo>
                <a:lnTo>
                  <a:pt x="1460309" y="661911"/>
                </a:lnTo>
                <a:lnTo>
                  <a:pt x="1457889" y="716199"/>
                </a:lnTo>
                <a:lnTo>
                  <a:pt x="1450753" y="769278"/>
                </a:lnTo>
                <a:lnTo>
                  <a:pt x="1439089" y="820978"/>
                </a:lnTo>
                <a:lnTo>
                  <a:pt x="1423086" y="871128"/>
                </a:lnTo>
                <a:lnTo>
                  <a:pt x="1402930" y="919559"/>
                </a:lnTo>
                <a:lnTo>
                  <a:pt x="1378811" y="966100"/>
                </a:lnTo>
                <a:lnTo>
                  <a:pt x="1350916" y="1010580"/>
                </a:lnTo>
                <a:lnTo>
                  <a:pt x="1319433" y="1052830"/>
                </a:lnTo>
                <a:lnTo>
                  <a:pt x="1284549" y="1092678"/>
                </a:lnTo>
                <a:lnTo>
                  <a:pt x="1246454" y="1129955"/>
                </a:lnTo>
                <a:lnTo>
                  <a:pt x="1205334" y="1164490"/>
                </a:lnTo>
                <a:lnTo>
                  <a:pt x="1161377" y="1196113"/>
                </a:lnTo>
                <a:lnTo>
                  <a:pt x="1114772" y="1224654"/>
                </a:lnTo>
                <a:lnTo>
                  <a:pt x="1065706" y="1249942"/>
                </a:lnTo>
                <a:lnTo>
                  <a:pt x="1014368" y="1271807"/>
                </a:lnTo>
                <a:lnTo>
                  <a:pt x="960944" y="1290078"/>
                </a:lnTo>
                <a:lnTo>
                  <a:pt x="905624" y="1304586"/>
                </a:lnTo>
                <a:lnTo>
                  <a:pt x="848595" y="1315159"/>
                </a:lnTo>
                <a:lnTo>
                  <a:pt x="790044" y="1321628"/>
                </a:lnTo>
                <a:lnTo>
                  <a:pt x="730161" y="1323822"/>
                </a:lnTo>
                <a:lnTo>
                  <a:pt x="670275" y="1321628"/>
                </a:lnTo>
                <a:lnTo>
                  <a:pt x="611723" y="1315159"/>
                </a:lnTo>
                <a:lnTo>
                  <a:pt x="554692" y="1304586"/>
                </a:lnTo>
                <a:lnTo>
                  <a:pt x="499371" y="1290078"/>
                </a:lnTo>
                <a:lnTo>
                  <a:pt x="445946" y="1271807"/>
                </a:lnTo>
                <a:lnTo>
                  <a:pt x="394607" y="1249942"/>
                </a:lnTo>
                <a:lnTo>
                  <a:pt x="345540" y="1224654"/>
                </a:lnTo>
                <a:lnTo>
                  <a:pt x="298934" y="1196113"/>
                </a:lnTo>
                <a:lnTo>
                  <a:pt x="254977" y="1164490"/>
                </a:lnTo>
                <a:lnTo>
                  <a:pt x="213856" y="1129955"/>
                </a:lnTo>
                <a:lnTo>
                  <a:pt x="175760" y="1092678"/>
                </a:lnTo>
                <a:lnTo>
                  <a:pt x="140876" y="1052830"/>
                </a:lnTo>
                <a:lnTo>
                  <a:pt x="109393" y="1010580"/>
                </a:lnTo>
                <a:lnTo>
                  <a:pt x="81498" y="966100"/>
                </a:lnTo>
                <a:lnTo>
                  <a:pt x="57378" y="919559"/>
                </a:lnTo>
                <a:lnTo>
                  <a:pt x="37223" y="871128"/>
                </a:lnTo>
                <a:lnTo>
                  <a:pt x="21220" y="820978"/>
                </a:lnTo>
                <a:lnTo>
                  <a:pt x="9556" y="769278"/>
                </a:lnTo>
                <a:lnTo>
                  <a:pt x="2420" y="716199"/>
                </a:lnTo>
                <a:lnTo>
                  <a:pt x="0" y="661911"/>
                </a:lnTo>
                <a:close/>
              </a:path>
            </a:pathLst>
          </a:custGeom>
          <a:ln w="22225">
            <a:solidFill>
              <a:srgbClr val="DF3C0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676685" y="340470"/>
            <a:ext cx="722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Preparing for fieldwork</a:t>
            </a:r>
          </a:p>
        </p:txBody>
      </p:sp>
    </p:spTree>
    <p:extLst>
      <p:ext uri="{BB962C8B-B14F-4D97-AF65-F5344CB8AC3E}">
        <p14:creationId xmlns:p14="http://schemas.microsoft.com/office/powerpoint/2010/main" val="158166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1" y="1192966"/>
            <a:ext cx="7185659" cy="2479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7030A0"/>
                </a:solidFill>
                <a:latin typeface="Arial"/>
                <a:cs typeface="Arial"/>
              </a:rPr>
              <a:t>points</a:t>
            </a:r>
            <a:r>
              <a:rPr sz="1800" b="1" spc="-1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ct.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uden</a:t>
            </a:r>
            <a:r>
              <a:rPr sz="1800" spc="0" dirty="0">
                <a:latin typeface="Arial"/>
                <a:cs typeface="Arial"/>
              </a:rPr>
              <a:t>ts s</a:t>
            </a:r>
            <a:r>
              <a:rPr sz="1800" spc="-10" dirty="0">
                <a:latin typeface="Arial"/>
                <a:cs typeface="Arial"/>
              </a:rPr>
              <a:t>hou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 en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age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spc="0" dirty="0">
                <a:latin typeface="Arial"/>
                <a:cs typeface="Arial"/>
              </a:rPr>
              <a:t>r: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equen</a:t>
            </a:r>
            <a:r>
              <a:rPr sz="1800" spc="0" dirty="0">
                <a:latin typeface="Arial"/>
                <a:cs typeface="Arial"/>
              </a:rPr>
              <a:t>cy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ts</a:t>
            </a:r>
            <a:endParaRPr sz="1800">
              <a:latin typeface="Arial"/>
              <a:cs typeface="Arial"/>
            </a:endParaRPr>
          </a:p>
          <a:p>
            <a:pPr marL="355600" marR="1082040" indent="-342900">
              <a:lnSpc>
                <a:spcPct val="15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ando</a:t>
            </a:r>
            <a:r>
              <a:rPr sz="1800" spc="0" dirty="0">
                <a:latin typeface="Arial"/>
                <a:cs typeface="Arial"/>
              </a:rPr>
              <a:t>m,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str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 r</a:t>
            </a:r>
            <a:r>
              <a:rPr sz="1800" spc="-10" dirty="0">
                <a:latin typeface="Arial"/>
                <a:cs typeface="Arial"/>
              </a:rPr>
              <a:t>egu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ar </a:t>
            </a:r>
            <a:r>
              <a:rPr sz="1800" spc="0" dirty="0">
                <a:latin typeface="Arial"/>
                <a:cs typeface="Arial"/>
              </a:rPr>
              <a:t>(s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c)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5" dirty="0">
                <a:latin typeface="Arial"/>
                <a:cs typeface="Arial"/>
              </a:rPr>
              <a:t>al</a:t>
            </a:r>
            <a:r>
              <a:rPr sz="1800" spc="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Arial"/>
                <a:cs typeface="Arial"/>
              </a:rPr>
              <a:t>ho</a:t>
            </a:r>
            <a:r>
              <a:rPr sz="1800" spc="0" dirty="0">
                <a:latin typeface="Arial"/>
                <a:cs typeface="Arial"/>
              </a:rPr>
              <a:t>w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oo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quad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ts,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05" rIns="0" bIns="0" rtlCol="0">
            <a:noAutofit/>
          </a:bodyPr>
          <a:lstStyle/>
          <a:p>
            <a:pPr marL="143954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po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470" y="3939578"/>
            <a:ext cx="8312426" cy="2271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676685" y="340470"/>
            <a:ext cx="722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Sampling along a transect</a:t>
            </a:r>
          </a:p>
        </p:txBody>
      </p:sp>
    </p:spTree>
    <p:extLst>
      <p:ext uri="{BB962C8B-B14F-4D97-AF65-F5344CB8AC3E}">
        <p14:creationId xmlns:p14="http://schemas.microsoft.com/office/powerpoint/2010/main" val="5094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1561" y="1419454"/>
            <a:ext cx="3766870" cy="2825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1" y="1192966"/>
            <a:ext cx="4264025" cy="4537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ty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da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ed 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ct.</a:t>
            </a:r>
            <a:r>
              <a:rPr sz="1800" spc="-5" dirty="0">
                <a:latin typeface="Arial"/>
                <a:cs typeface="Arial"/>
              </a:rPr>
              <a:t> S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uden</a:t>
            </a:r>
            <a:r>
              <a:rPr sz="1800" spc="0" dirty="0">
                <a:latin typeface="Arial"/>
                <a:cs typeface="Arial"/>
              </a:rPr>
              <a:t>ts s</a:t>
            </a:r>
            <a:r>
              <a:rPr sz="1800" spc="-10" dirty="0">
                <a:latin typeface="Arial"/>
                <a:cs typeface="Arial"/>
              </a:rPr>
              <a:t>hou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age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ch 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enqu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0"/>
              </a:spcBef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Arial"/>
                <a:cs typeface="Arial"/>
              </a:rPr>
              <a:t>pebb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ze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/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hap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sm</a:t>
            </a:r>
            <a:r>
              <a:rPr sz="1800" spc="-10" dirty="0">
                <a:latin typeface="Arial"/>
                <a:cs typeface="Arial"/>
              </a:rPr>
              <a:t>oo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hne</a:t>
            </a:r>
            <a:r>
              <a:rPr sz="1800" spc="0" dirty="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pee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/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ege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ght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0"/>
              </a:spcBef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op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ang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/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/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80"/>
              </a:spcBef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05" rIns="0" bIns="0" rtlCol="0">
            <a:noAutofit/>
          </a:bodyPr>
          <a:lstStyle/>
          <a:p>
            <a:pPr marL="1439545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685" y="340470"/>
            <a:ext cx="722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Collecting physical data along a transect</a:t>
            </a:r>
          </a:p>
        </p:txBody>
      </p:sp>
    </p:spTree>
    <p:extLst>
      <p:ext uri="{BB962C8B-B14F-4D97-AF65-F5344CB8AC3E}">
        <p14:creationId xmlns:p14="http://schemas.microsoft.com/office/powerpoint/2010/main" val="158558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917" rIns="0" bIns="0" rtlCol="0">
            <a:noAutofit/>
          </a:bodyPr>
          <a:lstStyle/>
          <a:p>
            <a:pPr marL="1357630">
              <a:lnSpc>
                <a:spcPct val="100000"/>
              </a:lnSpc>
            </a:pP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t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ansect 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3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ban</a:t>
            </a:r>
            <a:r>
              <a:rPr sz="3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enqu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000" spc="0" dirty="0">
                <a:solidFill>
                  <a:srgbClr val="FFFFFF"/>
                </a:solidFill>
                <a:latin typeface="Arial"/>
                <a:cs typeface="Arial"/>
              </a:rPr>
              <a:t>y?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405" y="1314643"/>
            <a:ext cx="4477385" cy="398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 </a:t>
            </a:r>
            <a:r>
              <a:rPr sz="1800" b="1" spc="-10" dirty="0">
                <a:solidFill>
                  <a:srgbClr val="7030A0"/>
                </a:solidFill>
                <a:latin typeface="Arial"/>
                <a:cs typeface="Arial"/>
              </a:rPr>
              <a:t>ac</a:t>
            </a:r>
            <a:r>
              <a:rPr sz="1800" b="1" spc="-5" dirty="0">
                <a:solidFill>
                  <a:srgbClr val="7030A0"/>
                </a:solidFill>
                <a:latin typeface="Arial"/>
                <a:cs typeface="Arial"/>
              </a:rPr>
              <a:t>r</a:t>
            </a:r>
            <a:r>
              <a:rPr sz="1800" b="1" spc="0" dirty="0">
                <a:solidFill>
                  <a:srgbClr val="7030A0"/>
                </a:solidFill>
                <a:latin typeface="Arial"/>
                <a:cs typeface="Arial"/>
              </a:rPr>
              <a:t>o</a:t>
            </a:r>
            <a:r>
              <a:rPr sz="1800" b="1" spc="-10" dirty="0">
                <a:solidFill>
                  <a:srgbClr val="7030A0"/>
                </a:solidFill>
                <a:latin typeface="Arial"/>
                <a:cs typeface="Arial"/>
              </a:rPr>
              <a:t>ss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ba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e:</a:t>
            </a:r>
            <a:endParaRPr sz="1800" dirty="0">
              <a:latin typeface="Arial"/>
              <a:cs typeface="Arial"/>
            </a:endParaRPr>
          </a:p>
          <a:p>
            <a:pPr marL="355600" marR="427990" indent="-342900">
              <a:lnSpc>
                <a:spcPct val="15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m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CB</a:t>
            </a:r>
            <a:r>
              <a:rPr sz="1800" spc="0" dirty="0">
                <a:latin typeface="Arial"/>
                <a:cs typeface="Arial"/>
              </a:rPr>
              <a:t>D 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ubu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tt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ng a</a:t>
            </a:r>
            <a:r>
              <a:rPr sz="1800" spc="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den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ones</a:t>
            </a:r>
            <a:endParaRPr sz="1800" dirty="0">
              <a:latin typeface="Arial"/>
              <a:cs typeface="Arial"/>
            </a:endParaRPr>
          </a:p>
          <a:p>
            <a:pPr marL="355600" marR="287655" indent="-342900">
              <a:lnSpc>
                <a:spcPct val="15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ba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s a </a:t>
            </a:r>
            <a:r>
              <a:rPr sz="1800" spc="-10" dirty="0">
                <a:latin typeface="Arial"/>
                <a:cs typeface="Arial"/>
              </a:rPr>
              <a:t>pa</a:t>
            </a:r>
            <a:r>
              <a:rPr sz="1800" spc="0" dirty="0">
                <a:latin typeface="Arial"/>
                <a:cs typeface="Arial"/>
              </a:rPr>
              <a:t>rk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 c</a:t>
            </a:r>
            <a:r>
              <a:rPr sz="1800" spc="-10" dirty="0">
                <a:latin typeface="Arial"/>
                <a:cs typeface="Arial"/>
              </a:rPr>
              <a:t>hu</a:t>
            </a:r>
            <a:r>
              <a:rPr sz="1800" spc="0" dirty="0">
                <a:latin typeface="Arial"/>
                <a:cs typeface="Arial"/>
              </a:rPr>
              <a:t>rc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rd</a:t>
            </a:r>
            <a:endParaRPr sz="1800" dirty="0">
              <a:latin typeface="Arial"/>
              <a:cs typeface="Arial"/>
            </a:endParaRPr>
          </a:p>
          <a:p>
            <a:pPr marL="355600" marR="363855" indent="-342900">
              <a:lnSpc>
                <a:spcPct val="15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CBD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ty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ons</a:t>
            </a:r>
            <a:endParaRPr sz="1800" dirty="0">
              <a:latin typeface="Arial"/>
              <a:cs typeface="Arial"/>
            </a:endParaRPr>
          </a:p>
          <a:p>
            <a:pPr marL="355600" marR="12700" indent="-342900">
              <a:lnSpc>
                <a:spcPct val="15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ss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35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 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sk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ood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(c</a:t>
            </a:r>
            <a:r>
              <a:rPr sz="1800" spc="-10" dirty="0">
                <a:latin typeface="Arial"/>
                <a:cs typeface="Arial"/>
              </a:rPr>
              <a:t>oa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 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6840" y="1552575"/>
            <a:ext cx="3600450" cy="375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676685" y="340470"/>
            <a:ext cx="722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Using a transect in an urban enquiry</a:t>
            </a:r>
          </a:p>
        </p:txBody>
      </p:sp>
    </p:spTree>
    <p:extLst>
      <p:ext uri="{BB962C8B-B14F-4D97-AF65-F5344CB8AC3E}">
        <p14:creationId xmlns:p14="http://schemas.microsoft.com/office/powerpoint/2010/main" val="319278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694" y="1289621"/>
            <a:ext cx="8403590" cy="1931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tr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f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 c</a:t>
            </a:r>
            <a:r>
              <a:rPr sz="1800" spc="-10" dirty="0">
                <a:latin typeface="Arial"/>
                <a:cs typeface="Arial"/>
              </a:rPr>
              <a:t>oun</a:t>
            </a:r>
            <a:r>
              <a:rPr sz="1800" spc="0" dirty="0">
                <a:latin typeface="Arial"/>
                <a:cs typeface="Arial"/>
              </a:rPr>
              <a:t>ts;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pede</a:t>
            </a:r>
            <a:r>
              <a:rPr sz="1800" spc="0" dirty="0">
                <a:latin typeface="Arial"/>
                <a:cs typeface="Arial"/>
              </a:rPr>
              <a:t>str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0" dirty="0">
                <a:latin typeface="Arial"/>
                <a:cs typeface="Arial"/>
              </a:rPr>
              <a:t>s;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s;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;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spc="0" dirty="0">
                <a:latin typeface="Arial"/>
                <a:cs typeface="Arial"/>
              </a:rPr>
              <a:t>p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  <a:p>
            <a:pPr marL="12700" marR="12700" indent="0">
              <a:lnSpc>
                <a:spcPct val="150000"/>
              </a:lnSpc>
            </a:pP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rs 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ee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ts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ew o</a:t>
            </a:r>
            <a:r>
              <a:rPr sz="1800" spc="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ba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spc="0" dirty="0">
                <a:latin typeface="Arial"/>
                <a:cs typeface="Arial"/>
              </a:rPr>
              <a:t>t.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o: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pola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s;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0" dirty="0">
                <a:latin typeface="Arial"/>
                <a:cs typeface="Arial"/>
              </a:rPr>
              <a:t>k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sc</a:t>
            </a:r>
            <a:r>
              <a:rPr sz="1800" spc="-5" dirty="0">
                <a:latin typeface="Arial"/>
                <a:cs typeface="Arial"/>
              </a:rPr>
              <a:t>al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s;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din</a:t>
            </a:r>
            <a:r>
              <a:rPr sz="1800" spc="0" dirty="0">
                <a:latin typeface="Arial"/>
                <a:cs typeface="Arial"/>
              </a:rPr>
              <a:t>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cc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rv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605" rIns="0" bIns="0" rtlCol="0">
            <a:noAutofit/>
          </a:bodyPr>
          <a:lstStyle/>
          <a:p>
            <a:pPr marL="143954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 u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enqu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000" y="3289110"/>
            <a:ext cx="8635999" cy="2382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000" y="5257800"/>
            <a:ext cx="493395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577077" y="143949"/>
            <a:ext cx="7221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Collecting data along a transect in an urban enquiry</a:t>
            </a:r>
          </a:p>
        </p:txBody>
      </p:sp>
    </p:spTree>
    <p:extLst>
      <p:ext uri="{BB962C8B-B14F-4D97-AF65-F5344CB8AC3E}">
        <p14:creationId xmlns:p14="http://schemas.microsoft.com/office/powerpoint/2010/main" val="84501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828" y="1410361"/>
            <a:ext cx="8048617" cy="4914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1364" y="1410360"/>
            <a:ext cx="2775546" cy="3029800"/>
          </a:xfrm>
          <a:custGeom>
            <a:avLst/>
            <a:gdLst/>
            <a:ahLst/>
            <a:cxnLst/>
            <a:rect l="l" t="t" r="r" b="b"/>
            <a:pathLst>
              <a:path w="2775546" h="3029800">
                <a:moveTo>
                  <a:pt x="0" y="0"/>
                </a:moveTo>
                <a:lnTo>
                  <a:pt x="2775546" y="0"/>
                </a:lnTo>
                <a:lnTo>
                  <a:pt x="2775546" y="3029800"/>
                </a:lnTo>
                <a:lnTo>
                  <a:pt x="0" y="3029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70107" y="1399693"/>
            <a:ext cx="2508250" cy="2479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2390">
              <a:lnSpc>
                <a:spcPct val="150000"/>
              </a:lnSpc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0" dirty="0">
                <a:latin typeface="Arial"/>
                <a:cs typeface="Arial"/>
              </a:rPr>
              <a:t>cts</a:t>
            </a:r>
            <a:r>
              <a:rPr sz="1800" spc="-10" dirty="0">
                <a:latin typeface="Arial"/>
                <a:cs typeface="Arial"/>
              </a:rPr>
              <a:t> d</a:t>
            </a:r>
            <a:r>
              <a:rPr sz="1800" spc="0" dirty="0">
                <a:latin typeface="Arial"/>
                <a:cs typeface="Arial"/>
              </a:rPr>
              <a:t>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0" dirty="0">
                <a:latin typeface="Arial"/>
                <a:cs typeface="Arial"/>
              </a:rPr>
              <a:t>OT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 </a:t>
            </a:r>
            <a:r>
              <a:rPr sz="1800" spc="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str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gh</a:t>
            </a:r>
            <a:r>
              <a:rPr sz="1800" spc="0" dirty="0">
                <a:latin typeface="Arial"/>
                <a:cs typeface="Arial"/>
              </a:rPr>
              <a:t>t.</a:t>
            </a:r>
            <a:endParaRPr sz="1800" dirty="0">
              <a:latin typeface="Arial"/>
              <a:cs typeface="Arial"/>
            </a:endParaRPr>
          </a:p>
          <a:p>
            <a:pPr marL="12700" marR="12700">
              <a:lnSpc>
                <a:spcPct val="150000"/>
              </a:lnSpc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ba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spc="0" dirty="0">
                <a:latin typeface="Arial"/>
                <a:cs typeface="Arial"/>
              </a:rPr>
              <a:t>s 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spc="0" dirty="0">
                <a:latin typeface="Arial"/>
                <a:cs typeface="Arial"/>
              </a:rPr>
              <a:t>y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spc="0" dirty="0">
                <a:latin typeface="Arial"/>
                <a:cs typeface="Arial"/>
              </a:rPr>
              <a:t>l f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ll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0" dirty="0">
                <a:latin typeface="Arial"/>
                <a:cs typeface="Arial"/>
              </a:rPr>
              <a:t>w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oad</a:t>
            </a:r>
            <a:r>
              <a:rPr sz="1800" spc="0" dirty="0">
                <a:latin typeface="Arial"/>
                <a:cs typeface="Arial"/>
              </a:rPr>
              <a:t>s/</a:t>
            </a:r>
            <a:r>
              <a:rPr sz="1800" spc="-10" dirty="0">
                <a:latin typeface="Arial"/>
                <a:cs typeface="Arial"/>
              </a:rPr>
              <a:t>pa</a:t>
            </a:r>
            <a:r>
              <a:rPr sz="1800" spc="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ch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0" dirty="0">
                <a:latin typeface="Arial"/>
                <a:cs typeface="Arial"/>
              </a:rPr>
              <a:t>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of oppo</a:t>
            </a:r>
            <a:r>
              <a:rPr sz="1800" spc="0" dirty="0">
                <a:latin typeface="Arial"/>
                <a:cs typeface="Arial"/>
              </a:rPr>
              <a:t>rt</a:t>
            </a:r>
            <a:r>
              <a:rPr sz="1800" spc="-10" dirty="0">
                <a:latin typeface="Arial"/>
                <a:cs typeface="Arial"/>
              </a:rPr>
              <a:t>un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st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0" dirty="0">
                <a:latin typeface="Arial"/>
                <a:cs typeface="Arial"/>
              </a:rPr>
              <a:t>c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spc="-5" dirty="0">
                <a:latin typeface="Arial"/>
                <a:cs typeface="Arial"/>
              </a:rPr>
              <a:t>li</a:t>
            </a:r>
            <a:r>
              <a:rPr sz="1800" spc="-10" dirty="0">
                <a:latin typeface="Arial"/>
                <a:cs typeface="Arial"/>
              </a:rPr>
              <a:t>ng.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3084" y="0"/>
            <a:ext cx="8229600" cy="1143000"/>
          </a:xfrm>
          <a:prstGeom prst="rect">
            <a:avLst/>
          </a:prstGeom>
        </p:spPr>
        <p:txBody>
          <a:bodyPr vert="horz" wrap="square" lIns="0" tIns="54605" rIns="0" bIns="0" rtlCol="0">
            <a:noAutofit/>
          </a:bodyPr>
          <a:lstStyle/>
          <a:p>
            <a:pPr marL="143954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ppo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3200" spc="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amp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473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049" y="2674999"/>
            <a:ext cx="8372635" cy="416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639" y="2379954"/>
            <a:ext cx="8382165" cy="4176979"/>
          </a:xfrm>
          <a:custGeom>
            <a:avLst/>
            <a:gdLst/>
            <a:ahLst/>
            <a:cxnLst/>
            <a:rect l="l" t="t" r="r" b="b"/>
            <a:pathLst>
              <a:path w="8382165" h="4176979">
                <a:moveTo>
                  <a:pt x="0" y="0"/>
                </a:moveTo>
                <a:lnTo>
                  <a:pt x="8382165" y="0"/>
                </a:lnTo>
                <a:lnTo>
                  <a:pt x="8382165" y="4176979"/>
                </a:lnTo>
                <a:lnTo>
                  <a:pt x="0" y="41769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85" rIns="0" bIns="0" rtlCol="0">
            <a:noAutofit/>
          </a:bodyPr>
          <a:lstStyle/>
          <a:p>
            <a:pPr marL="1235075">
              <a:lnSpc>
                <a:spcPct val="100000"/>
              </a:lnSpc>
            </a:pP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n I </a:t>
            </a:r>
            <a:r>
              <a:rPr sz="27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7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g a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7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bea</a:t>
            </a:r>
            <a:r>
              <a:rPr sz="27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h?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5465" y="1178490"/>
            <a:ext cx="8418512" cy="2585326"/>
          </a:xfrm>
          <a:custGeom>
            <a:avLst/>
            <a:gdLst/>
            <a:ahLst/>
            <a:cxnLst/>
            <a:rect l="l" t="t" r="r" b="b"/>
            <a:pathLst>
              <a:path w="8418512" h="2585326">
                <a:moveTo>
                  <a:pt x="0" y="0"/>
                </a:moveTo>
                <a:lnTo>
                  <a:pt x="8418512" y="0"/>
                </a:lnTo>
                <a:lnTo>
                  <a:pt x="8418512" y="2585326"/>
                </a:lnTo>
                <a:lnTo>
                  <a:pt x="0" y="25853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8595" y="3892296"/>
            <a:ext cx="1569719" cy="2371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7659" y="3930297"/>
            <a:ext cx="1460404" cy="2252138"/>
          </a:xfrm>
          <a:custGeom>
            <a:avLst/>
            <a:gdLst/>
            <a:ahLst/>
            <a:cxnLst/>
            <a:rect l="l" t="t" r="r" b="b"/>
            <a:pathLst>
              <a:path w="1460404" h="2252138">
                <a:moveTo>
                  <a:pt x="0" y="2252138"/>
                </a:moveTo>
                <a:lnTo>
                  <a:pt x="11884" y="2247618"/>
                </a:lnTo>
                <a:lnTo>
                  <a:pt x="23875" y="2243323"/>
                </a:lnTo>
                <a:lnTo>
                  <a:pt x="35858" y="2239010"/>
                </a:lnTo>
                <a:lnTo>
                  <a:pt x="73121" y="2221568"/>
                </a:lnTo>
                <a:lnTo>
                  <a:pt x="115464" y="2194532"/>
                </a:lnTo>
                <a:lnTo>
                  <a:pt x="149527" y="2170686"/>
                </a:lnTo>
                <a:lnTo>
                  <a:pt x="161190" y="2132742"/>
                </a:lnTo>
                <a:lnTo>
                  <a:pt x="161900" y="2130511"/>
                </a:lnTo>
                <a:lnTo>
                  <a:pt x="162479" y="2129412"/>
                </a:lnTo>
                <a:lnTo>
                  <a:pt x="163103" y="2129163"/>
                </a:lnTo>
                <a:lnTo>
                  <a:pt x="163948" y="2129483"/>
                </a:lnTo>
                <a:lnTo>
                  <a:pt x="165189" y="2130093"/>
                </a:lnTo>
                <a:lnTo>
                  <a:pt x="167003" y="2130711"/>
                </a:lnTo>
                <a:lnTo>
                  <a:pt x="169565" y="2131057"/>
                </a:lnTo>
                <a:lnTo>
                  <a:pt x="173051" y="2130850"/>
                </a:lnTo>
                <a:lnTo>
                  <a:pt x="177636" y="2129809"/>
                </a:lnTo>
                <a:lnTo>
                  <a:pt x="214195" y="2109028"/>
                </a:lnTo>
                <a:lnTo>
                  <a:pt x="244851" y="2084297"/>
                </a:lnTo>
                <a:lnTo>
                  <a:pt x="248590" y="2077040"/>
                </a:lnTo>
                <a:lnTo>
                  <a:pt x="247929" y="2075988"/>
                </a:lnTo>
                <a:lnTo>
                  <a:pt x="246864" y="2075375"/>
                </a:lnTo>
                <a:lnTo>
                  <a:pt x="245725" y="2075054"/>
                </a:lnTo>
                <a:lnTo>
                  <a:pt x="244843" y="2074878"/>
                </a:lnTo>
                <a:lnTo>
                  <a:pt x="244546" y="2074700"/>
                </a:lnTo>
                <a:lnTo>
                  <a:pt x="245166" y="2074374"/>
                </a:lnTo>
                <a:lnTo>
                  <a:pt x="247031" y="2073752"/>
                </a:lnTo>
                <a:lnTo>
                  <a:pt x="250473" y="2072687"/>
                </a:lnTo>
                <a:lnTo>
                  <a:pt x="255821" y="2071033"/>
                </a:lnTo>
                <a:lnTo>
                  <a:pt x="263405" y="2068643"/>
                </a:lnTo>
                <a:lnTo>
                  <a:pt x="273555" y="2065370"/>
                </a:lnTo>
                <a:lnTo>
                  <a:pt x="286600" y="2061067"/>
                </a:lnTo>
                <a:lnTo>
                  <a:pt x="300637" y="2047200"/>
                </a:lnTo>
                <a:lnTo>
                  <a:pt x="312778" y="2035565"/>
                </a:lnTo>
                <a:lnTo>
                  <a:pt x="348778" y="2004941"/>
                </a:lnTo>
                <a:lnTo>
                  <a:pt x="380035" y="1984427"/>
                </a:lnTo>
                <a:lnTo>
                  <a:pt x="389508" y="1978480"/>
                </a:lnTo>
                <a:lnTo>
                  <a:pt x="400284" y="1971565"/>
                </a:lnTo>
                <a:lnTo>
                  <a:pt x="410297" y="1965034"/>
                </a:lnTo>
                <a:lnTo>
                  <a:pt x="420836" y="1958403"/>
                </a:lnTo>
                <a:lnTo>
                  <a:pt x="454873" y="1938068"/>
                </a:lnTo>
                <a:lnTo>
                  <a:pt x="490995" y="1917424"/>
                </a:lnTo>
                <a:lnTo>
                  <a:pt x="503155" y="1910553"/>
                </a:lnTo>
                <a:lnTo>
                  <a:pt x="515252" y="1903715"/>
                </a:lnTo>
                <a:lnTo>
                  <a:pt x="550430" y="1883564"/>
                </a:lnTo>
                <a:lnTo>
                  <a:pt x="591989" y="1858174"/>
                </a:lnTo>
                <a:lnTo>
                  <a:pt x="623003" y="1835230"/>
                </a:lnTo>
                <a:lnTo>
                  <a:pt x="651597" y="1805410"/>
                </a:lnTo>
                <a:lnTo>
                  <a:pt x="670531" y="1778477"/>
                </a:lnTo>
                <a:lnTo>
                  <a:pt x="676868" y="1769537"/>
                </a:lnTo>
                <a:lnTo>
                  <a:pt x="710355" y="1733221"/>
                </a:lnTo>
                <a:lnTo>
                  <a:pt x="739929" y="1705217"/>
                </a:lnTo>
                <a:lnTo>
                  <a:pt x="770365" y="1677749"/>
                </a:lnTo>
                <a:lnTo>
                  <a:pt x="807904" y="1646330"/>
                </a:lnTo>
                <a:lnTo>
                  <a:pt x="826964" y="1631979"/>
                </a:lnTo>
                <a:lnTo>
                  <a:pt x="835303" y="1625754"/>
                </a:lnTo>
                <a:lnTo>
                  <a:pt x="872307" y="1606673"/>
                </a:lnTo>
                <a:lnTo>
                  <a:pt x="885351" y="1602195"/>
                </a:lnTo>
                <a:lnTo>
                  <a:pt x="897267" y="1592717"/>
                </a:lnTo>
                <a:lnTo>
                  <a:pt x="927771" y="1564721"/>
                </a:lnTo>
                <a:lnTo>
                  <a:pt x="945389" y="1547113"/>
                </a:lnTo>
                <a:lnTo>
                  <a:pt x="953878" y="1538834"/>
                </a:lnTo>
                <a:lnTo>
                  <a:pt x="990909" y="1509685"/>
                </a:lnTo>
                <a:lnTo>
                  <a:pt x="1006910" y="1499060"/>
                </a:lnTo>
                <a:lnTo>
                  <a:pt x="1012655" y="1495244"/>
                </a:lnTo>
                <a:lnTo>
                  <a:pt x="1044594" y="1472259"/>
                </a:lnTo>
                <a:lnTo>
                  <a:pt x="1051391" y="1467105"/>
                </a:lnTo>
                <a:lnTo>
                  <a:pt x="1059824" y="1460728"/>
                </a:lnTo>
                <a:lnTo>
                  <a:pt x="1070198" y="1452914"/>
                </a:lnTo>
                <a:lnTo>
                  <a:pt x="1081793" y="1443210"/>
                </a:lnTo>
                <a:lnTo>
                  <a:pt x="1115783" y="1410503"/>
                </a:lnTo>
                <a:lnTo>
                  <a:pt x="1123679" y="1402156"/>
                </a:lnTo>
                <a:lnTo>
                  <a:pt x="1132333" y="1393060"/>
                </a:lnTo>
                <a:lnTo>
                  <a:pt x="1168043" y="1357547"/>
                </a:lnTo>
                <a:lnTo>
                  <a:pt x="1187432" y="1338769"/>
                </a:lnTo>
                <a:lnTo>
                  <a:pt x="1197420" y="1329090"/>
                </a:lnTo>
                <a:lnTo>
                  <a:pt x="1227099" y="1300003"/>
                </a:lnTo>
                <a:lnTo>
                  <a:pt x="1253801" y="1272777"/>
                </a:lnTo>
                <a:lnTo>
                  <a:pt x="1276016" y="1246315"/>
                </a:lnTo>
                <a:lnTo>
                  <a:pt x="1284240" y="1236097"/>
                </a:lnTo>
                <a:lnTo>
                  <a:pt x="1308456" y="1205794"/>
                </a:lnTo>
                <a:lnTo>
                  <a:pt x="1324395" y="1168908"/>
                </a:lnTo>
                <a:lnTo>
                  <a:pt x="1331638" y="1138708"/>
                </a:lnTo>
                <a:lnTo>
                  <a:pt x="1333183" y="1132423"/>
                </a:lnTo>
                <a:lnTo>
                  <a:pt x="1349575" y="1100709"/>
                </a:lnTo>
                <a:lnTo>
                  <a:pt x="1354789" y="1093178"/>
                </a:lnTo>
                <a:lnTo>
                  <a:pt x="1368642" y="1059430"/>
                </a:lnTo>
                <a:lnTo>
                  <a:pt x="1370786" y="1051284"/>
                </a:lnTo>
                <a:lnTo>
                  <a:pt x="1383636" y="1006117"/>
                </a:lnTo>
                <a:lnTo>
                  <a:pt x="1395158" y="966803"/>
                </a:lnTo>
                <a:lnTo>
                  <a:pt x="1407755" y="924110"/>
                </a:lnTo>
                <a:lnTo>
                  <a:pt x="1416247" y="895395"/>
                </a:lnTo>
                <a:lnTo>
                  <a:pt x="1420407" y="881328"/>
                </a:lnTo>
                <a:lnTo>
                  <a:pt x="1432094" y="841746"/>
                </a:lnTo>
                <a:lnTo>
                  <a:pt x="1444412" y="799638"/>
                </a:lnTo>
                <a:lnTo>
                  <a:pt x="1446657" y="791829"/>
                </a:lnTo>
                <a:lnTo>
                  <a:pt x="1450401" y="779746"/>
                </a:lnTo>
                <a:lnTo>
                  <a:pt x="1454745" y="767712"/>
                </a:lnTo>
                <a:lnTo>
                  <a:pt x="1458482" y="755629"/>
                </a:lnTo>
                <a:lnTo>
                  <a:pt x="1460404" y="743399"/>
                </a:lnTo>
                <a:lnTo>
                  <a:pt x="1458933" y="729687"/>
                </a:lnTo>
                <a:lnTo>
                  <a:pt x="1450597" y="691313"/>
                </a:lnTo>
                <a:lnTo>
                  <a:pt x="1443473" y="667273"/>
                </a:lnTo>
                <a:lnTo>
                  <a:pt x="1439952" y="655487"/>
                </a:lnTo>
                <a:lnTo>
                  <a:pt x="1428653" y="605599"/>
                </a:lnTo>
                <a:lnTo>
                  <a:pt x="1426232" y="593146"/>
                </a:lnTo>
                <a:lnTo>
                  <a:pt x="1423835" y="581044"/>
                </a:lnTo>
                <a:lnTo>
                  <a:pt x="1421392" y="569181"/>
                </a:lnTo>
                <a:lnTo>
                  <a:pt x="1420278" y="558738"/>
                </a:lnTo>
                <a:lnTo>
                  <a:pt x="1421221" y="550610"/>
                </a:lnTo>
                <a:lnTo>
                  <a:pt x="1422733" y="543637"/>
                </a:lnTo>
                <a:lnTo>
                  <a:pt x="1423327" y="536658"/>
                </a:lnTo>
                <a:lnTo>
                  <a:pt x="1402210" y="502553"/>
                </a:lnTo>
                <a:lnTo>
                  <a:pt x="1369711" y="468085"/>
                </a:lnTo>
                <a:lnTo>
                  <a:pt x="1341746" y="440332"/>
                </a:lnTo>
                <a:lnTo>
                  <a:pt x="1311705" y="412040"/>
                </a:lnTo>
                <a:lnTo>
                  <a:pt x="1280488" y="384195"/>
                </a:lnTo>
                <a:lnTo>
                  <a:pt x="1248996" y="357779"/>
                </a:lnTo>
                <a:lnTo>
                  <a:pt x="1217794" y="333505"/>
                </a:lnTo>
                <a:lnTo>
                  <a:pt x="1183638" y="308806"/>
                </a:lnTo>
                <a:lnTo>
                  <a:pt x="1146779" y="283552"/>
                </a:lnTo>
                <a:lnTo>
                  <a:pt x="1108876" y="258713"/>
                </a:lnTo>
                <a:lnTo>
                  <a:pt x="1071588" y="235254"/>
                </a:lnTo>
                <a:lnTo>
                  <a:pt x="1036573" y="214144"/>
                </a:lnTo>
                <a:lnTo>
                  <a:pt x="996289" y="191322"/>
                </a:lnTo>
                <a:lnTo>
                  <a:pt x="951841" y="171601"/>
                </a:lnTo>
                <a:lnTo>
                  <a:pt x="906965" y="159910"/>
                </a:lnTo>
                <a:lnTo>
                  <a:pt x="897114" y="157677"/>
                </a:lnTo>
                <a:lnTo>
                  <a:pt x="887450" y="155146"/>
                </a:lnTo>
                <a:lnTo>
                  <a:pt x="877792" y="152027"/>
                </a:lnTo>
                <a:lnTo>
                  <a:pt x="865514" y="147365"/>
                </a:lnTo>
                <a:lnTo>
                  <a:pt x="854551" y="143475"/>
                </a:lnTo>
                <a:lnTo>
                  <a:pt x="807547" y="124242"/>
                </a:lnTo>
                <a:lnTo>
                  <a:pt x="764613" y="100533"/>
                </a:lnTo>
                <a:lnTo>
                  <a:pt x="740521" y="86540"/>
                </a:lnTo>
                <a:lnTo>
                  <a:pt x="728486" y="79593"/>
                </a:lnTo>
                <a:lnTo>
                  <a:pt x="694710" y="60949"/>
                </a:lnTo>
                <a:lnTo>
                  <a:pt x="656948" y="44504"/>
                </a:lnTo>
                <a:lnTo>
                  <a:pt x="622844" y="34206"/>
                </a:lnTo>
                <a:lnTo>
                  <a:pt x="611950" y="31127"/>
                </a:lnTo>
                <a:lnTo>
                  <a:pt x="600627" y="27595"/>
                </a:lnTo>
                <a:lnTo>
                  <a:pt x="588315" y="23451"/>
                </a:lnTo>
                <a:lnTo>
                  <a:pt x="576257" y="19378"/>
                </a:lnTo>
                <a:lnTo>
                  <a:pt x="564338" y="15438"/>
                </a:lnTo>
                <a:lnTo>
                  <a:pt x="515735" y="2250"/>
                </a:lnTo>
                <a:lnTo>
                  <a:pt x="487351" y="0"/>
                </a:lnTo>
                <a:lnTo>
                  <a:pt x="477877" y="263"/>
                </a:lnTo>
              </a:path>
            </a:pathLst>
          </a:custGeom>
          <a:ln w="349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5132" y="6094476"/>
            <a:ext cx="443483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04944" y="6123432"/>
            <a:ext cx="441959" cy="458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0749" y="6123432"/>
            <a:ext cx="66154" cy="3646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2757" y="6118453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2757" y="6118453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8384" y="5533644"/>
            <a:ext cx="443483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1244" y="5605271"/>
            <a:ext cx="435863" cy="458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5907" y="5557646"/>
            <a:ext cx="348208" cy="453542"/>
          </a:xfrm>
          <a:custGeom>
            <a:avLst/>
            <a:gdLst/>
            <a:ahLst/>
            <a:cxnLst/>
            <a:rect l="l" t="t" r="r" b="b"/>
            <a:pathLst>
              <a:path w="348208" h="453542">
                <a:moveTo>
                  <a:pt x="0" y="0"/>
                </a:moveTo>
                <a:lnTo>
                  <a:pt x="348208" y="0"/>
                </a:lnTo>
                <a:lnTo>
                  <a:pt x="348208" y="453542"/>
                </a:lnTo>
                <a:lnTo>
                  <a:pt x="0" y="453542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5907" y="5557646"/>
            <a:ext cx="348208" cy="453542"/>
          </a:xfrm>
          <a:custGeom>
            <a:avLst/>
            <a:gdLst/>
            <a:ahLst/>
            <a:cxnLst/>
            <a:rect l="l" t="t" r="r" b="b"/>
            <a:pathLst>
              <a:path w="348208" h="453542">
                <a:moveTo>
                  <a:pt x="0" y="0"/>
                </a:moveTo>
                <a:lnTo>
                  <a:pt x="348208" y="0"/>
                </a:lnTo>
                <a:lnTo>
                  <a:pt x="348208" y="453542"/>
                </a:lnTo>
                <a:lnTo>
                  <a:pt x="0" y="45354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74079" y="5056632"/>
            <a:ext cx="441947" cy="4648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98464" y="5085588"/>
            <a:ext cx="432815" cy="4587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20892" y="5080596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20892" y="5080596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47815" y="4404359"/>
            <a:ext cx="443482" cy="464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64579" y="4434840"/>
            <a:ext cx="448055" cy="4587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43319" y="4434840"/>
            <a:ext cx="69316" cy="3643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94996" y="4429404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94996" y="4429404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07379" y="3874008"/>
            <a:ext cx="441959" cy="4648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4811" y="3904488"/>
            <a:ext cx="425195" cy="4587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54103" y="3898671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54103" y="3898671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86528" y="3681984"/>
            <a:ext cx="441947" cy="4648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7008" y="3710940"/>
            <a:ext cx="420623" cy="4587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33365" y="3706215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33365" y="3706215"/>
            <a:ext cx="348208" cy="369747"/>
          </a:xfrm>
          <a:custGeom>
            <a:avLst/>
            <a:gdLst/>
            <a:ahLst/>
            <a:cxnLst/>
            <a:rect l="l" t="t" r="r" b="b"/>
            <a:pathLst>
              <a:path w="348208" h="369747">
                <a:moveTo>
                  <a:pt x="0" y="0"/>
                </a:moveTo>
                <a:lnTo>
                  <a:pt x="348208" y="0"/>
                </a:lnTo>
                <a:lnTo>
                  <a:pt x="348208" y="369747"/>
                </a:lnTo>
                <a:lnTo>
                  <a:pt x="0" y="36974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4053" y="1038630"/>
            <a:ext cx="7503795" cy="5483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00660" indent="0">
              <a:lnSpc>
                <a:spcPct val="150000"/>
              </a:lnSpc>
            </a:pPr>
            <a:r>
              <a:rPr b="1" dirty="0">
                <a:solidFill>
                  <a:srgbClr val="DF3C06"/>
                </a:solidFill>
                <a:latin typeface="Arial"/>
                <a:cs typeface="Arial"/>
              </a:rPr>
              <a:t>YES </a:t>
            </a:r>
            <a:r>
              <a:rPr spc="-5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v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y </a:t>
            </a:r>
            <a:r>
              <a:rPr spc="-5" dirty="0">
                <a:latin typeface="Arial"/>
                <a:cs typeface="Arial"/>
              </a:rPr>
              <a:t>li</a:t>
            </a:r>
            <a:r>
              <a:rPr spc="-10" dirty="0">
                <a:latin typeface="Arial"/>
                <a:cs typeface="Arial"/>
              </a:rPr>
              <a:t>ne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-5" dirty="0">
                <a:latin typeface="Arial"/>
                <a:cs typeface="Arial"/>
              </a:rPr>
              <a:t> l</a:t>
            </a:r>
            <a:r>
              <a:rPr spc="-10" dirty="0">
                <a:latin typeface="Arial"/>
                <a:cs typeface="Arial"/>
              </a:rPr>
              <a:t>ong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ud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na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5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y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.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.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ll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40"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5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g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h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l</a:t>
            </a:r>
            <a:r>
              <a:rPr spc="-10" dirty="0">
                <a:latin typeface="Arial"/>
                <a:cs typeface="Arial"/>
              </a:rPr>
              <a:t>eng</a:t>
            </a:r>
            <a:r>
              <a:rPr spc="0" dirty="0">
                <a:latin typeface="Arial"/>
                <a:cs typeface="Arial"/>
              </a:rPr>
              <a:t>th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 </a:t>
            </a:r>
            <a:r>
              <a:rPr spc="-10" dirty="0">
                <a:latin typeface="Arial"/>
                <a:cs typeface="Arial"/>
              </a:rPr>
              <a:t>geog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aph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ea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.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65" dirty="0">
                <a:latin typeface="Arial"/>
                <a:cs typeface="Arial"/>
              </a:rPr>
              <a:t>Y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gh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se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s t</a:t>
            </a:r>
            <a:r>
              <a:rPr spc="-25" dirty="0">
                <a:latin typeface="Arial"/>
                <a:cs typeface="Arial"/>
              </a:rPr>
              <a:t>y</a:t>
            </a:r>
            <a:r>
              <a:rPr spc="-10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rv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y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to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st</a:t>
            </a:r>
            <a:r>
              <a:rPr spc="-10" dirty="0">
                <a:latin typeface="Arial"/>
                <a:cs typeface="Arial"/>
              </a:rPr>
              <a:t>ud</a:t>
            </a:r>
            <a:r>
              <a:rPr spc="-25" dirty="0">
                <a:latin typeface="Arial"/>
                <a:cs typeface="Arial"/>
              </a:rPr>
              <a:t>y</a:t>
            </a:r>
            <a:r>
              <a:rPr spc="0" dirty="0"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79"/>
              </a:spcBef>
            </a:pPr>
            <a:endParaRPr sz="1000" dirty="0"/>
          </a:p>
          <a:p>
            <a:pPr marL="12700" indent="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lang="en-GB" spc="-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do</a:t>
            </a:r>
            <a:r>
              <a:rPr spc="-4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str</a:t>
            </a:r>
            <a:r>
              <a:rPr spc="-10" dirty="0">
                <a:latin typeface="Arial"/>
                <a:cs typeface="Arial"/>
              </a:rPr>
              <a:t>ea</a:t>
            </a:r>
            <a:r>
              <a:rPr spc="0" dirty="0">
                <a:latin typeface="Arial"/>
                <a:cs typeface="Arial"/>
              </a:rPr>
              <a:t>m</a:t>
            </a:r>
            <a:r>
              <a:rPr spc="5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hange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v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100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700" marR="12700" indent="0">
              <a:lnSpc>
                <a:spcPct val="150000"/>
              </a:lnSpc>
              <a:buFont typeface="Arial"/>
              <a:buChar char="•"/>
              <a:tabLst>
                <a:tab pos="299085" algn="l"/>
              </a:tabLst>
            </a:pPr>
            <a:r>
              <a:rPr lang="en-GB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h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35" dirty="0">
                <a:latin typeface="Arial"/>
                <a:cs typeface="Arial"/>
              </a:rPr>
              <a:t>f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ct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-5" dirty="0">
                <a:latin typeface="Arial"/>
                <a:cs typeface="Arial"/>
              </a:rPr>
              <a:t> l</a:t>
            </a:r>
            <a:r>
              <a:rPr spc="-10" dirty="0">
                <a:latin typeface="Arial"/>
                <a:cs typeface="Arial"/>
              </a:rPr>
              <a:t>ong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ho</a:t>
            </a:r>
            <a:r>
              <a:rPr spc="0" dirty="0">
                <a:latin typeface="Arial"/>
                <a:cs typeface="Arial"/>
              </a:rPr>
              <a:t>re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ft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pebb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z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 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on</a:t>
            </a:r>
            <a:r>
              <a:rPr spc="0" dirty="0">
                <a:latin typeface="Arial"/>
                <a:cs typeface="Arial"/>
              </a:rPr>
              <a:t>g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str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tch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oa</a:t>
            </a:r>
            <a:r>
              <a:rPr spc="0" dirty="0">
                <a:latin typeface="Arial"/>
                <a:cs typeface="Arial"/>
              </a:rPr>
              <a:t>st</a:t>
            </a:r>
            <a:r>
              <a:rPr spc="-5" dirty="0">
                <a:latin typeface="Arial"/>
                <a:cs typeface="Arial"/>
              </a:rPr>
              <a:t>li</a:t>
            </a:r>
            <a:r>
              <a:rPr spc="-10" dirty="0">
                <a:latin typeface="Arial"/>
                <a:cs typeface="Arial"/>
              </a:rPr>
              <a:t>ne. </a:t>
            </a:r>
            <a:r>
              <a:rPr spc="15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h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f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m</a:t>
            </a:r>
            <a:r>
              <a:rPr spc="-10" dirty="0">
                <a:latin typeface="Arial"/>
                <a:cs typeface="Arial"/>
              </a:rPr>
              <a:t>p</a:t>
            </a:r>
            <a:r>
              <a:rPr spc="-5" dirty="0">
                <a:latin typeface="Arial"/>
                <a:cs typeface="Arial"/>
              </a:rPr>
              <a:t>li</a:t>
            </a:r>
            <a:r>
              <a:rPr spc="-10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g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on</a:t>
            </a:r>
            <a:r>
              <a:rPr spc="0" dirty="0">
                <a:latin typeface="Arial"/>
                <a:cs typeface="Arial"/>
              </a:rPr>
              <a:t>g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5" dirty="0">
                <a:latin typeface="Arial"/>
                <a:cs typeface="Arial"/>
              </a:rPr>
              <a:t> li</a:t>
            </a:r>
            <a:r>
              <a:rPr spc="-10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v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ry s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m</a:t>
            </a:r>
            <a:r>
              <a:rPr spc="-5" dirty="0">
                <a:latin typeface="Arial"/>
                <a:cs typeface="Arial"/>
              </a:rPr>
              <a:t>il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 l</a:t>
            </a:r>
            <a:r>
              <a:rPr spc="-10" dirty="0">
                <a:latin typeface="Arial"/>
                <a:cs typeface="Arial"/>
              </a:rPr>
              <a:t>ong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ud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na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and </a:t>
            </a:r>
            <a:r>
              <a:rPr spc="0" dirty="0">
                <a:latin typeface="Arial"/>
                <a:cs typeface="Arial"/>
              </a:rPr>
              <a:t>tr</a:t>
            </a:r>
            <a:r>
              <a:rPr spc="-10" dirty="0">
                <a:latin typeface="Arial"/>
                <a:cs typeface="Arial"/>
              </a:rPr>
              <a:t>an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ct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rv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25" dirty="0">
                <a:latin typeface="Arial"/>
                <a:cs typeface="Arial"/>
              </a:rPr>
              <a:t>y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he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s </a:t>
            </a:r>
            <a:r>
              <a:rPr spc="-10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cc</a:t>
            </a:r>
            <a:r>
              <a:rPr spc="-10" dirty="0">
                <a:latin typeface="Arial"/>
                <a:cs typeface="Arial"/>
              </a:rPr>
              <a:t>ep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10" dirty="0">
                <a:latin typeface="Arial"/>
                <a:cs typeface="Arial"/>
              </a:rPr>
              <a:t>ab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5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262505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F</a:t>
            </a:r>
          </a:p>
          <a:p>
            <a:pPr marR="1856105" algn="r">
              <a:lnSpc>
                <a:spcPts val="1515"/>
              </a:lnSpc>
            </a:pPr>
            <a:r>
              <a:rPr sz="1400" dirty="0">
                <a:latin typeface="Calibri"/>
                <a:cs typeface="Calibri"/>
              </a:rPr>
              <a:t>E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99"/>
              </a:spcBef>
            </a:pPr>
            <a:endParaRPr sz="1400" dirty="0"/>
          </a:p>
          <a:p>
            <a:pPr marR="1403350" algn="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D</a:t>
            </a:r>
          </a:p>
          <a:p>
            <a:pPr>
              <a:lnSpc>
                <a:spcPts val="1000"/>
              </a:lnSpc>
              <a:spcBef>
                <a:spcPts val="41"/>
              </a:spcBef>
            </a:pPr>
            <a:endParaRPr sz="1000" dirty="0"/>
          </a:p>
          <a:p>
            <a:pPr marL="5206365" marR="1584325" indent="615950">
              <a:lnSpc>
                <a:spcPct val="243200"/>
              </a:lnSpc>
            </a:pPr>
            <a:r>
              <a:rPr sz="1400" dirty="0">
                <a:latin typeface="Calibri"/>
                <a:cs typeface="Calibri"/>
              </a:rPr>
              <a:t>C B</a:t>
            </a: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5"/>
              </a:spcBef>
            </a:pPr>
            <a:endParaRPr sz="1400" dirty="0"/>
          </a:p>
          <a:p>
            <a:pPr marL="1261110" algn="ctr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26464" y="97254"/>
            <a:ext cx="7256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n I </a:t>
            </a:r>
            <a:r>
              <a:rPr lang="en-US" sz="28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8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lang="en-US"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g a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lang="en-US" sz="2800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 o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lang="en-US"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bea</a:t>
            </a:r>
            <a:r>
              <a:rPr lang="en-US" sz="28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h?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6077298"/>
      </p:ext>
    </p:extLst>
  </p:cSld>
  <p:clrMapOvr>
    <a:masterClrMapping/>
  </p:clrMapOvr>
</p:sld>
</file>

<file path=ppt/theme/theme1.xml><?xml version="1.0" encoding="utf-8"?>
<a:theme xmlns:a="http://schemas.openxmlformats.org/drawingml/2006/main" name="WJEC PowerPoint Template (Bilingual- Wales onl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ardiff meeting Apr 18" id="{75671315-B481-4DF1-ADAA-E1717BBCE748}" vid="{3D7F0457-D876-4791-AE63-E40360AB42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688D20975B24D8FB5A95768DE6DF2" ma:contentTypeVersion="19" ma:contentTypeDescription="Create a new document." ma:contentTypeScope="" ma:versionID="cfb2c9bf1b89074cc5c3453c19ff5235">
  <xsd:schema xmlns:xsd="http://www.w3.org/2001/XMLSchema" xmlns:xs="http://www.w3.org/2001/XMLSchema" xmlns:p="http://schemas.microsoft.com/office/2006/metadata/properties" xmlns:ns2="cd497dfa-9c52-4b77-9510-d5d8b75d053a" xmlns:ns3="36f98b4f-ba65-4a7d-9a34-48b23de556cb" targetNamespace="http://schemas.microsoft.com/office/2006/metadata/properties" ma:root="true" ma:fieldsID="2b35a398955445f1f38704153505873c" ns2:_="" ns3:_="">
    <xsd:import namespace="cd497dfa-9c52-4b77-9510-d5d8b75d053a"/>
    <xsd:import namespace="36f98b4f-ba65-4a7d-9a34-48b23de556cb"/>
    <xsd:element name="properties">
      <xsd:complexType>
        <xsd:sequence>
          <xsd:element name="documentManagement">
            <xsd:complexType>
              <xsd:all>
                <xsd:element ref="ns2:Description_x0020_new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97dfa-9c52-4b77-9510-d5d8b75d053a" elementFormDefault="qualified">
    <xsd:import namespace="http://schemas.microsoft.com/office/2006/documentManagement/types"/>
    <xsd:import namespace="http://schemas.microsoft.com/office/infopath/2007/PartnerControls"/>
    <xsd:element name="Description_x0020_new" ma:index="8" nillable="true" ma:displayName="Description new" ma:internalName="Description_x0020_new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98b4f-ba65-4a7d-9a34-48b23de556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317158d-5997-432d-8f64-ed5253ed3d4a}" ma:internalName="TaxCatchAll" ma:showField="CatchAllData" ma:web="36f98b4f-ba65-4a7d-9a34-48b23de556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_x0020_new xmlns="cd497dfa-9c52-4b77-9510-d5d8b75d053a" xsi:nil="true"/>
    <lcf76f155ced4ddcb4097134ff3c332f xmlns="cd497dfa-9c52-4b77-9510-d5d8b75d053a">
      <Terms xmlns="http://schemas.microsoft.com/office/infopath/2007/PartnerControls"/>
    </lcf76f155ced4ddcb4097134ff3c332f>
    <TaxCatchAll xmlns="36f98b4f-ba65-4a7d-9a34-48b23de556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CF62E1-4E29-4616-9FE3-5B4E04EAC57C}"/>
</file>

<file path=customXml/itemProps2.xml><?xml version="1.0" encoding="utf-8"?>
<ds:datastoreItem xmlns:ds="http://schemas.openxmlformats.org/officeDocument/2006/customXml" ds:itemID="{D0DE5532-076C-4333-94CD-BB9A7BAC216D}">
  <ds:schemaRefs>
    <ds:schemaRef ds:uri="http://schemas.microsoft.com/office/2006/documentManagement/typ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55E1BF-89EC-40F0-9404-E5B90B765E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Cardiff%20meeting%20Apr%2018</Template>
  <TotalTime>8696</TotalTime>
  <Words>742</Words>
  <Application>Microsoft Office PowerPoint</Application>
  <PresentationFormat>On-screen Show (4:3)</PresentationFormat>
  <Paragraphs>106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Bliss-Light</vt:lpstr>
      <vt:lpstr>Gotham Rounded Book</vt:lpstr>
      <vt:lpstr>WJEC PowerPoint Template (Bilingual- Wales only)</vt:lpstr>
      <vt:lpstr>PowerPoint Presentation</vt:lpstr>
      <vt:lpstr>What is a transect?</vt:lpstr>
      <vt:lpstr>Preparation for fieldwork</vt:lpstr>
      <vt:lpstr>Data collection points</vt:lpstr>
      <vt:lpstr>Physical data collection</vt:lpstr>
      <vt:lpstr>Can I do a transect in an urban enquiry?</vt:lpstr>
      <vt:lpstr>Data collection in urban enquiries</vt:lpstr>
      <vt:lpstr>Opportunistic sampling</vt:lpstr>
      <vt:lpstr>Can I survey along a river or along a beach?</vt:lpstr>
      <vt:lpstr>Are cross sections transects?</vt:lpstr>
      <vt:lpstr>Cross section of footpath is a transect.</vt:lpstr>
      <vt:lpstr>PowerPoint Presentation</vt:lpstr>
    </vt:vector>
  </TitlesOfParts>
  <Company>WJEC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Paul</dc:creator>
  <cp:lastModifiedBy>Rennie, Fiona</cp:lastModifiedBy>
  <cp:revision>26</cp:revision>
  <cp:lastPrinted>2018-04-18T15:30:11Z</cp:lastPrinted>
  <dcterms:created xsi:type="dcterms:W3CDTF">2018-04-17T11:01:59Z</dcterms:created>
  <dcterms:modified xsi:type="dcterms:W3CDTF">2023-11-14T10:33:34Z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0x01010012C688D20975B24D8FB5A95768DE6DF2</vt:lpwstr>
  </property>
</Properties>
</file>