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6" r:id="rId5"/>
    <p:sldId id="293" r:id="rId6"/>
    <p:sldId id="294" r:id="rId7"/>
    <p:sldId id="295" r:id="rId8"/>
    <p:sldId id="296" r:id="rId9"/>
    <p:sldId id="298" r:id="rId10"/>
    <p:sldId id="299" r:id="rId11"/>
    <p:sldId id="300" r:id="rId12"/>
    <p:sldId id="301" r:id="rId13"/>
    <p:sldId id="302" r:id="rId14"/>
    <p:sldId id="303" r:id="rId15"/>
    <p:sldId id="304" r:id="rId16"/>
    <p:sldId id="305" r:id="rId17"/>
    <p:sldId id="306" r:id="rId18"/>
    <p:sldId id="307" r:id="rId19"/>
    <p:sldId id="308" r:id="rId20"/>
    <p:sldId id="309" r:id="rId21"/>
    <p:sldId id="310" r:id="rId22"/>
    <p:sldId id="311" r:id="rId23"/>
    <p:sldId id="312" r:id="rId24"/>
  </p:sldIdLst>
  <p:sldSz cx="9144000" cy="6858000" type="screen4x3"/>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5306"/>
    <a:srgbClr val="DF3C06"/>
    <a:srgbClr val="5A5A59"/>
    <a:srgbClr val="F7B385"/>
    <a:srgbClr val="A5A6A5"/>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929" autoAdjust="0"/>
    <p:restoredTop sz="94660"/>
  </p:normalViewPr>
  <p:slideViewPr>
    <p:cSldViewPr snapToGrid="0" snapToObjects="1">
      <p:cViewPr>
        <p:scale>
          <a:sx n="80" d="100"/>
          <a:sy n="80" d="100"/>
        </p:scale>
        <p:origin x="-17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file://localhost/Volumes/Other%20Clients/Eduqas/P17661%20Eduqas%20Brand%20Identity%20Guidelines/Links/Corbis-42-53088181.jpg" TargetMode="External"/><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Corbis-42-53088181_bandw.jpg"/>
          <p:cNvPicPr preferRelativeResize="0">
            <a:picLocks/>
          </p:cNvPicPr>
          <p:nvPr userDrawn="1"/>
        </p:nvPicPr>
        <p:blipFill rotWithShape="1">
          <a:blip r:embed="rId2" r:link="rId3">
            <a:extLst>
              <a:ext uri="{28A0092B-C50C-407E-A947-70E740481C1C}">
                <a14:useLocalDpi xmlns:a14="http://schemas.microsoft.com/office/drawing/2010/main" val="0"/>
              </a:ext>
            </a:extLst>
          </a:blip>
          <a:srcRect l="331" t="9973" r="-331" b="4013"/>
          <a:stretch/>
        </p:blipFill>
        <p:spPr>
          <a:xfrm>
            <a:off x="5525038" y="2485776"/>
            <a:ext cx="3261600" cy="2805414"/>
          </a:xfrm>
          <a:prstGeom prst="rect">
            <a:avLst/>
          </a:prstGeom>
        </p:spPr>
      </p:pic>
      <p:sp>
        <p:nvSpPr>
          <p:cNvPr id="16" name="Text Placeholder 15"/>
          <p:cNvSpPr>
            <a:spLocks noGrp="1"/>
          </p:cNvSpPr>
          <p:nvPr>
            <p:ph type="body" sz="quarter" idx="14" hasCustomPrompt="1"/>
          </p:nvPr>
        </p:nvSpPr>
        <p:spPr>
          <a:xfrm>
            <a:off x="368300" y="1044575"/>
            <a:ext cx="8418513" cy="1046163"/>
          </a:xfr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3200" baseline="0">
                <a:solidFill>
                  <a:srgbClr val="E75306"/>
                </a:solidFill>
              </a:defRPr>
            </a:lvl1pPr>
          </a:lstStyle>
          <a:p>
            <a:pPr lvl="0"/>
            <a:r>
              <a:rPr lang="en-US" dirty="0" smtClean="0"/>
              <a:t>Title 1</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US" sz="3100" kern="1100" spc="-50" dirty="0" smtClean="0">
                <a:solidFill>
                  <a:srgbClr val="F7B385"/>
                </a:solidFill>
                <a:latin typeface="Gotham Rounded Book"/>
                <a:cs typeface="Gotham Rounded Book"/>
              </a:rPr>
              <a:t>Title 2</a:t>
            </a:r>
          </a:p>
        </p:txBody>
      </p:sp>
      <p:sp>
        <p:nvSpPr>
          <p:cNvPr id="18" name="Text Placeholder 17"/>
          <p:cNvSpPr>
            <a:spLocks noGrp="1"/>
          </p:cNvSpPr>
          <p:nvPr>
            <p:ph type="body" sz="quarter" idx="15" hasCustomPrompt="1"/>
          </p:nvPr>
        </p:nvSpPr>
        <p:spPr>
          <a:xfrm>
            <a:off x="487363" y="2486025"/>
            <a:ext cx="4868862" cy="2805113"/>
          </a:xfr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2400">
                <a:solidFill>
                  <a:schemeClr val="tx1"/>
                </a:solidFill>
                <a:latin typeface="Arial" panose="020B0604020202020204" pitchFamily="34" charset="0"/>
                <a:cs typeface="Arial" panose="020B0604020202020204" pitchFamily="34" charset="0"/>
              </a:defRPr>
            </a:lvl1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GB" baseline="30000" dirty="0" err="1" smtClean="0">
                <a:solidFill>
                  <a:srgbClr val="5A5A59"/>
                </a:solidFill>
                <a:latin typeface="Bliss-Light"/>
                <a:cs typeface="Bliss-Light"/>
              </a:rPr>
              <a:t>Invellab</a:t>
            </a:r>
            <a:r>
              <a:rPr lang="en-GB" baseline="30000" dirty="0" smtClean="0">
                <a:solidFill>
                  <a:srgbClr val="5A5A59"/>
                </a:solidFill>
                <a:latin typeface="Bliss-Light"/>
                <a:cs typeface="Bliss-Light"/>
              </a:rPr>
              <a:t> id </a:t>
            </a:r>
            <a:r>
              <a:rPr lang="en-GB" baseline="30000" dirty="0" err="1" smtClean="0">
                <a:solidFill>
                  <a:srgbClr val="5A5A59"/>
                </a:solidFill>
                <a:latin typeface="Bliss-Light"/>
                <a:cs typeface="Bliss-Light"/>
              </a:rPr>
              <a:t>quiberumqui</a:t>
            </a:r>
            <a:r>
              <a:rPr lang="en-GB" baseline="30000" dirty="0" smtClean="0">
                <a:solidFill>
                  <a:srgbClr val="5A5A59"/>
                </a:solidFill>
                <a:latin typeface="Bliss-Light"/>
                <a:cs typeface="Bliss-Light"/>
              </a:rPr>
              <a:t> non </a:t>
            </a:r>
            <a:r>
              <a:rPr lang="en-GB" baseline="30000" dirty="0" err="1" smtClean="0">
                <a:solidFill>
                  <a:srgbClr val="5A5A59"/>
                </a:solidFill>
                <a:latin typeface="Bliss-Light"/>
                <a:cs typeface="Bliss-Light"/>
              </a:rPr>
              <a:t>rerovit</a:t>
            </a:r>
            <a:r>
              <a:rPr lang="en-GB" baseline="30000" dirty="0" smtClean="0">
                <a:solidFill>
                  <a:srgbClr val="5A5A59"/>
                </a:solidFill>
                <a:latin typeface="Bliss-Light"/>
                <a:cs typeface="Bliss-Light"/>
              </a:rPr>
              <a:t> era </a:t>
            </a:r>
            <a:r>
              <a:rPr lang="en-GB" baseline="30000" dirty="0" err="1" smtClean="0">
                <a:solidFill>
                  <a:srgbClr val="5A5A59"/>
                </a:solidFill>
                <a:latin typeface="Bliss-Light"/>
                <a:cs typeface="Bliss-Light"/>
              </a:rPr>
              <a:t>consequunt</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accabor</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epelicabo</a:t>
            </a:r>
            <a:r>
              <a:rPr lang="en-GB" baseline="30000" dirty="0" smtClean="0">
                <a:solidFill>
                  <a:srgbClr val="5A5A59"/>
                </a:solidFill>
                <a:latin typeface="Bliss-Light"/>
                <a:cs typeface="Bliss-Light"/>
              </a:rPr>
              <a:t>. Nam, id ex </a:t>
            </a:r>
            <a:r>
              <a:rPr lang="en-GB" baseline="30000" dirty="0" err="1" smtClean="0">
                <a:solidFill>
                  <a:srgbClr val="5A5A59"/>
                </a:solidFill>
                <a:latin typeface="Bliss-Light"/>
                <a:cs typeface="Bliss-Light"/>
              </a:rPr>
              <a:t>enis</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alis</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es</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doluptas</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sunt</a:t>
            </a:r>
            <a:r>
              <a:rPr lang="en-GB" baseline="30000" dirty="0" smtClean="0">
                <a:solidFill>
                  <a:srgbClr val="5A5A59"/>
                </a:solidFill>
                <a:latin typeface="Bliss-Light"/>
                <a:cs typeface="Bliss-Light"/>
              </a:rPr>
              <a:t> pa non </a:t>
            </a:r>
            <a:r>
              <a:rPr lang="en-GB" baseline="30000" dirty="0" err="1" smtClean="0">
                <a:solidFill>
                  <a:srgbClr val="5A5A59"/>
                </a:solidFill>
                <a:latin typeface="Bliss-Light"/>
                <a:cs typeface="Bliss-Light"/>
              </a:rPr>
              <a:t>plaudam</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rateseque</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oditibusae</a:t>
            </a:r>
            <a:r>
              <a:rPr lang="en-GB" baseline="30000" dirty="0" smtClean="0">
                <a:solidFill>
                  <a:srgbClr val="5A5A59"/>
                </a:solidFill>
                <a:latin typeface="Bliss-Light"/>
                <a:cs typeface="Bliss-Light"/>
              </a:rPr>
              <a:t> is </a:t>
            </a:r>
            <a:r>
              <a:rPr lang="en-GB" baseline="30000" dirty="0" err="1" smtClean="0">
                <a:solidFill>
                  <a:srgbClr val="5A5A59"/>
                </a:solidFill>
                <a:latin typeface="Bliss-Light"/>
                <a:cs typeface="Bliss-Light"/>
              </a:rPr>
              <a:t>ut</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eturem</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ea</a:t>
            </a:r>
            <a:r>
              <a:rPr lang="en-GB" baseline="30000" dirty="0" smtClean="0">
                <a:solidFill>
                  <a:srgbClr val="5A5A59"/>
                </a:solidFill>
                <a:latin typeface="Bliss-Light"/>
                <a:cs typeface="Bliss-Light"/>
              </a:rPr>
              <a:t> dent </a:t>
            </a:r>
            <a:r>
              <a:rPr lang="en-GB" baseline="30000" dirty="0" err="1" smtClean="0">
                <a:solidFill>
                  <a:srgbClr val="5A5A59"/>
                </a:solidFill>
                <a:latin typeface="Bliss-Light"/>
                <a:cs typeface="Bliss-Light"/>
              </a:rPr>
              <a:t>est</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esed</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modis</a:t>
            </a:r>
            <a:r>
              <a:rPr lang="en-GB" baseline="30000" dirty="0" smtClean="0">
                <a:solidFill>
                  <a:srgbClr val="5A5A59"/>
                </a:solidFill>
                <a:latin typeface="Bliss-Light"/>
                <a:cs typeface="Bliss-Light"/>
              </a:rPr>
              <a:t> quam, quam, id </a:t>
            </a:r>
            <a:r>
              <a:rPr lang="en-GB" baseline="30000" dirty="0" err="1" smtClean="0">
                <a:solidFill>
                  <a:srgbClr val="5A5A59"/>
                </a:solidFill>
                <a:latin typeface="Bliss-Light"/>
                <a:cs typeface="Bliss-Light"/>
              </a:rPr>
              <a:t>modit</a:t>
            </a:r>
            <a:r>
              <a:rPr lang="en-GB" baseline="30000" dirty="0" smtClean="0">
                <a:solidFill>
                  <a:srgbClr val="5A5A59"/>
                </a:solidFill>
                <a:latin typeface="Bliss-Light"/>
                <a:cs typeface="Bliss-Light"/>
              </a:rPr>
              <a:t> mi, </a:t>
            </a:r>
            <a:r>
              <a:rPr lang="en-GB" baseline="30000" dirty="0" err="1" smtClean="0">
                <a:solidFill>
                  <a:srgbClr val="5A5A59"/>
                </a:solidFill>
                <a:latin typeface="Bliss-Light"/>
                <a:cs typeface="Bliss-Light"/>
              </a:rPr>
              <a:t>omnit</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accusci</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magnatur</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solum</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int</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ullandi</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oreium</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eos</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aut</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que</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veligenim</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si</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ut</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reperatio</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doluptatem</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voluptam</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est</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comnim</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fugitat</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iorecup</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tincti</a:t>
            </a:r>
            <a:r>
              <a:rPr lang="en-GB" baseline="30000" dirty="0" smtClean="0">
                <a:solidFill>
                  <a:srgbClr val="5A5A59"/>
                </a:solidFill>
                <a:latin typeface="Bliss-Light"/>
                <a:cs typeface="Bliss-Light"/>
              </a:rPr>
              <a:t>. </a:t>
            </a:r>
          </a:p>
          <a:p>
            <a:pPr lvl="0"/>
            <a:endParaRPr lang="en-GB" dirty="0"/>
          </a:p>
        </p:txBody>
      </p:sp>
    </p:spTree>
    <p:extLst>
      <p:ext uri="{BB962C8B-B14F-4D97-AF65-F5344CB8AC3E}">
        <p14:creationId xmlns:p14="http://schemas.microsoft.com/office/powerpoint/2010/main" val="3649499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Text Placeholder 15"/>
          <p:cNvSpPr>
            <a:spLocks noGrp="1"/>
          </p:cNvSpPr>
          <p:nvPr>
            <p:ph type="body" sz="quarter" idx="14" hasCustomPrompt="1"/>
          </p:nvPr>
        </p:nvSpPr>
        <p:spPr>
          <a:xfrm>
            <a:off x="368300" y="1044575"/>
            <a:ext cx="8418513" cy="1046163"/>
          </a:xfrm>
        </p:spPr>
        <p:txBody>
          <a:bodyPr/>
          <a:lstStyle>
            <a:lvl1pPr marL="0" marR="0" indent="0" algn="l" defTabSz="457200" rtl="0" eaLnBrk="1" fontAlgn="auto" latinLnBrk="0" hangingPunct="1">
              <a:lnSpc>
                <a:spcPct val="100000"/>
              </a:lnSpc>
              <a:spcBef>
                <a:spcPts val="0"/>
              </a:spcBef>
              <a:spcAft>
                <a:spcPts val="0"/>
              </a:spcAft>
              <a:buClrTx/>
              <a:buSzTx/>
              <a:buFont typeface="Arial"/>
              <a:buNone/>
              <a:tabLst/>
              <a:defRPr sz="3200" baseline="0">
                <a:solidFill>
                  <a:srgbClr val="E75306"/>
                </a:solidFill>
              </a:defRPr>
            </a:lvl1pPr>
          </a:lstStyle>
          <a:p>
            <a:pPr lvl="0"/>
            <a:r>
              <a:rPr lang="en-US" dirty="0" smtClean="0"/>
              <a:t>Title 1</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US" sz="3100" kern="1100" spc="-50" dirty="0" smtClean="0">
                <a:solidFill>
                  <a:srgbClr val="F7B385"/>
                </a:solidFill>
                <a:latin typeface="Gotham Rounded Book"/>
                <a:cs typeface="Gotham Rounded Book"/>
              </a:rPr>
              <a:t>Title 2</a:t>
            </a: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lang="en-US" sz="3100" kern="1100" spc="-50" dirty="0" smtClean="0">
              <a:solidFill>
                <a:srgbClr val="F7B385"/>
              </a:solidFill>
              <a:latin typeface="Gotham Rounded Book"/>
              <a:cs typeface="Gotham Rounded Book"/>
            </a:endParaRPr>
          </a:p>
        </p:txBody>
      </p:sp>
      <p:sp>
        <p:nvSpPr>
          <p:cNvPr id="10" name="Content Placeholder 2"/>
          <p:cNvSpPr>
            <a:spLocks noGrp="1"/>
          </p:cNvSpPr>
          <p:nvPr>
            <p:ph idx="1" hasCustomPrompt="1"/>
          </p:nvPr>
        </p:nvSpPr>
        <p:spPr>
          <a:xfrm>
            <a:off x="457200" y="2894121"/>
            <a:ext cx="8229600" cy="2829786"/>
          </a:xfrm>
          <a:prstGeom prst="rect">
            <a:avLst/>
          </a:prstGeom>
        </p:spPr>
        <p:txBody>
          <a:bodyPr/>
          <a:lstStyle>
            <a:lvl1pPr marL="0" marR="0" indent="0" algn="l" defTabSz="457200" rtl="0" eaLnBrk="1" fontAlgn="base" latinLnBrk="0" hangingPunct="1">
              <a:lnSpc>
                <a:spcPct val="150000"/>
              </a:lnSpc>
              <a:spcBef>
                <a:spcPct val="0"/>
              </a:spcBef>
              <a:spcAft>
                <a:spcPct val="0"/>
              </a:spcAft>
              <a:buClrTx/>
              <a:buSzTx/>
              <a:buFont typeface="Arial" panose="020B0604020202020204" pitchFamily="34" charset="0"/>
              <a:buNone/>
              <a:tabLst/>
              <a:defRPr>
                <a:solidFill>
                  <a:srgbClr val="DF3C06"/>
                </a:solidFill>
              </a:defRPr>
            </a:lvl1pPr>
          </a:lstStyle>
          <a:p>
            <a:pPr marL="285750" marR="0" lvl="0" indent="-285750" algn="l" defTabSz="457200" rtl="0" eaLnBrk="1" fontAlgn="base" latinLnBrk="0" hangingPunct="1">
              <a:lnSpc>
                <a:spcPct val="150000"/>
              </a:lnSpc>
              <a:spcBef>
                <a:spcPct val="0"/>
              </a:spcBef>
              <a:spcAft>
                <a:spcPct val="0"/>
              </a:spcAft>
              <a:buClrTx/>
              <a:buSzTx/>
              <a:buFont typeface="Arial" panose="020B0604020202020204" pitchFamily="34" charset="0"/>
              <a:buChar char="•"/>
              <a:tabLst/>
              <a:defRPr/>
            </a:pP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Lorem ipsum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sit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amet</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consectetuer</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adipiscing</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elit</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commodo</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ligula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eget</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massa</a:t>
            </a:r>
            <a:r>
              <a:rPr kumimoji="0" lang="en-GB" sz="1800" b="0" i="0" u="none" strike="noStrike" kern="1200" cap="none" spc="0" normalizeH="0" baseline="30000" noProof="0" dirty="0" smtClean="0">
                <a:ln>
                  <a:noFill/>
                </a:ln>
                <a:solidFill>
                  <a:prstClr val="white">
                    <a:lumMod val="50000"/>
                  </a:prstClr>
                </a:solidFill>
                <a:effectLst/>
                <a:uLnTx/>
                <a:uFillTx/>
                <a:latin typeface="Arial" panose="020B0604020202020204" pitchFamily="34" charset="0"/>
                <a:ea typeface="ＭＳ Ｐゴシック" pitchFamily="1" charset="-128"/>
                <a:cs typeface="Arial" panose="020B0604020202020204" pitchFamily="34" charset="0"/>
              </a:rPr>
              <a:t>.</a:t>
            </a:r>
          </a:p>
          <a:p>
            <a:pPr marL="285750" marR="0" lvl="0" indent="-285750" algn="l" defTabSz="457200" rtl="0" eaLnBrk="1" fontAlgn="base" latinLnBrk="0" hangingPunct="1">
              <a:lnSpc>
                <a:spcPct val="150000"/>
              </a:lnSpc>
              <a:spcBef>
                <a:spcPct val="0"/>
              </a:spcBef>
              <a:spcAft>
                <a:spcPct val="0"/>
              </a:spcAft>
              <a:buClrTx/>
              <a:buSzTx/>
              <a:buFont typeface="Arial" panose="020B0604020202020204" pitchFamily="34" charset="0"/>
              <a:buChar char="•"/>
              <a:tabLst/>
              <a:defRPr/>
            </a:pP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Lorem ipsum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sit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amet</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consectetuer</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adipiscing</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elit</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commodo</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ligula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eget</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massa</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p>
          <a:p>
            <a:pPr marL="285750" marR="0" lvl="0" indent="-285750" algn="l" defTabSz="457200" rtl="0" eaLnBrk="1" fontAlgn="base" latinLnBrk="0" hangingPunct="1">
              <a:lnSpc>
                <a:spcPct val="150000"/>
              </a:lnSpc>
              <a:spcBef>
                <a:spcPct val="0"/>
              </a:spcBef>
              <a:spcAft>
                <a:spcPct val="0"/>
              </a:spcAft>
              <a:buClrTx/>
              <a:buSzTx/>
              <a:buFont typeface="Arial" panose="020B0604020202020204" pitchFamily="34" charset="0"/>
              <a:buChar char="•"/>
              <a:tabLst/>
              <a:defRPr/>
            </a:pP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Lorem ipsum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sit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amet</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consectetuer</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adipiscing</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elit</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commodo</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ligula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eget</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massa</a:t>
            </a:r>
            <a:r>
              <a:rPr kumimoji="0" lang="en-GB" sz="1800" b="0" i="0" u="none" strike="noStrike" kern="1200" cap="none" spc="0" normalizeH="0" baseline="30000" noProof="0" dirty="0" smtClean="0">
                <a:ln>
                  <a:noFill/>
                </a:ln>
                <a:solidFill>
                  <a:prstClr val="black"/>
                </a:solidFill>
                <a:effectLst/>
                <a:uLnTx/>
                <a:uFillTx/>
                <a:latin typeface="Bliss-Light"/>
                <a:ea typeface="ＭＳ Ｐゴシック" pitchFamily="1" charset="-128"/>
                <a:cs typeface="Bliss-Light"/>
              </a:rPr>
              <a:t>.</a:t>
            </a:r>
          </a:p>
          <a:p>
            <a:pPr marL="285750" marR="0" lvl="0" indent="-285750" algn="l" defTabSz="457200" rtl="0" eaLnBrk="1" fontAlgn="base" latinLnBrk="0" hangingPunct="1">
              <a:lnSpc>
                <a:spcPct val="150000"/>
              </a:lnSpc>
              <a:spcBef>
                <a:spcPct val="0"/>
              </a:spcBef>
              <a:spcAft>
                <a:spcPct val="0"/>
              </a:spcAft>
              <a:buClrTx/>
              <a:buSzTx/>
              <a:buFont typeface="Arial" panose="020B0604020202020204" pitchFamily="34" charset="0"/>
              <a:buChar char="•"/>
              <a:tabLst/>
              <a:defRPr/>
            </a:pPr>
            <a:endParaRPr lang="en-US" dirty="0"/>
          </a:p>
        </p:txBody>
      </p:sp>
    </p:spTree>
    <p:extLst>
      <p:ext uri="{BB962C8B-B14F-4D97-AF65-F5344CB8AC3E}">
        <p14:creationId xmlns:p14="http://schemas.microsoft.com/office/powerpoint/2010/main" val="15459740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9" name="TextBox 8"/>
          <p:cNvSpPr txBox="1"/>
          <p:nvPr userDrawn="1"/>
        </p:nvSpPr>
        <p:spPr>
          <a:xfrm>
            <a:off x="4791075" y="2560450"/>
            <a:ext cx="3656704" cy="3439403"/>
          </a:xfrm>
          <a:prstGeom prst="rect">
            <a:avLst/>
          </a:prstGeom>
          <a:noFill/>
        </p:spPr>
        <p:txBody>
          <a:bodyPr wrap="square" rtlCol="0">
            <a:spAutoFit/>
          </a:bodyPr>
          <a:lstStyle/>
          <a:p>
            <a:pPr marL="285750" indent="-285750">
              <a:lnSpc>
                <a:spcPct val="150000"/>
              </a:lnSpc>
              <a:buFont typeface="Arial" panose="020B0604020202020204" pitchFamily="34" charset="0"/>
              <a:buChar char="•"/>
            </a:pPr>
            <a:endParaRPr lang="en-GB" baseline="30000" dirty="0" smtClean="0">
              <a:solidFill>
                <a:srgbClr val="5A5A59"/>
              </a:solidFill>
              <a:latin typeface="Bliss-Light"/>
              <a:cs typeface="Bliss-Light"/>
            </a:endParaRPr>
          </a:p>
          <a:p>
            <a:pPr>
              <a:lnSpc>
                <a:spcPct val="150000"/>
              </a:lnSpc>
            </a:pPr>
            <a:r>
              <a:rPr lang="en-GB" i="1" baseline="30000" dirty="0" smtClean="0">
                <a:solidFill>
                  <a:srgbClr val="5A5A59"/>
                </a:solidFill>
                <a:latin typeface="Bliss-Light"/>
                <a:cs typeface="Bliss-Light"/>
              </a:rPr>
              <a:t>“</a:t>
            </a:r>
            <a:r>
              <a:rPr lang="en-GB" i="1" baseline="30000" dirty="0" err="1" smtClean="0">
                <a:solidFill>
                  <a:srgbClr val="5A5A59"/>
                </a:solidFill>
                <a:latin typeface="Bliss-Light"/>
                <a:cs typeface="Bliss-Light"/>
              </a:rPr>
              <a:t>Lorem</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ipsum</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dolor</a:t>
            </a:r>
            <a:r>
              <a:rPr lang="en-GB" i="1" baseline="30000" dirty="0" smtClean="0">
                <a:solidFill>
                  <a:srgbClr val="5A5A59"/>
                </a:solidFill>
                <a:latin typeface="Bliss-Light"/>
                <a:cs typeface="Bliss-Light"/>
              </a:rPr>
              <a:t> sit </a:t>
            </a:r>
            <a:r>
              <a:rPr lang="en-GB" i="1" baseline="30000" dirty="0" err="1" smtClean="0">
                <a:solidFill>
                  <a:srgbClr val="5A5A59"/>
                </a:solidFill>
                <a:latin typeface="Bliss-Light"/>
                <a:cs typeface="Bliss-Light"/>
              </a:rPr>
              <a:t>amet</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consectetuer</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adipiscing</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elit</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Aenean</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commodo</a:t>
            </a:r>
            <a:r>
              <a:rPr lang="en-GB" i="1" baseline="30000" dirty="0" smtClean="0">
                <a:solidFill>
                  <a:srgbClr val="5A5A59"/>
                </a:solidFill>
                <a:latin typeface="Bliss-Light"/>
                <a:cs typeface="Bliss-Light"/>
              </a:rPr>
              <a:t> ligula </a:t>
            </a:r>
            <a:r>
              <a:rPr lang="en-GB" i="1" baseline="30000" dirty="0" err="1" smtClean="0">
                <a:solidFill>
                  <a:srgbClr val="5A5A59"/>
                </a:solidFill>
                <a:latin typeface="Bliss-Light"/>
                <a:cs typeface="Bliss-Light"/>
              </a:rPr>
              <a:t>eget</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dolor</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Aenean</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massa</a:t>
            </a:r>
            <a:r>
              <a:rPr lang="en-GB" i="1" baseline="30000" dirty="0" smtClean="0">
                <a:solidFill>
                  <a:srgbClr val="5A5A59"/>
                </a:solidFill>
                <a:latin typeface="Bliss-Light"/>
                <a:cs typeface="Bliss-Light"/>
              </a:rPr>
              <a:t>. Cum </a:t>
            </a:r>
            <a:r>
              <a:rPr lang="en-GB" i="1" baseline="30000" dirty="0" err="1" smtClean="0">
                <a:solidFill>
                  <a:srgbClr val="5A5A59"/>
                </a:solidFill>
                <a:latin typeface="Bliss-Light"/>
                <a:cs typeface="Bliss-Light"/>
              </a:rPr>
              <a:t>sociis</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natoque</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enatibus</a:t>
            </a:r>
            <a:r>
              <a:rPr lang="en-GB" i="1" baseline="30000" dirty="0" smtClean="0">
                <a:solidFill>
                  <a:srgbClr val="5A5A59"/>
                </a:solidFill>
                <a:latin typeface="Bliss-Light"/>
                <a:cs typeface="Bliss-Light"/>
              </a:rPr>
              <a:t>.</a:t>
            </a:r>
            <a:r>
              <a:rPr lang="en-GB" i="1" dirty="0" smtClean="0">
                <a:solidFill>
                  <a:srgbClr val="5A5A59"/>
                </a:solidFill>
                <a:latin typeface="Bliss-Light"/>
                <a:cs typeface="Bliss-Light"/>
              </a:rPr>
              <a:t> </a:t>
            </a:r>
            <a:r>
              <a:rPr lang="en-GB" i="1" baseline="30000" dirty="0" err="1">
                <a:solidFill>
                  <a:srgbClr val="5A5A59"/>
                </a:solidFill>
                <a:latin typeface="Bliss-Light"/>
                <a:cs typeface="Bliss-Light"/>
              </a:rPr>
              <a:t>Lorem</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ipsum</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dolor</a:t>
            </a:r>
            <a:r>
              <a:rPr lang="en-GB" i="1" baseline="30000" dirty="0">
                <a:solidFill>
                  <a:srgbClr val="5A5A59"/>
                </a:solidFill>
                <a:latin typeface="Bliss-Light"/>
                <a:cs typeface="Bliss-Light"/>
              </a:rPr>
              <a:t> sit </a:t>
            </a:r>
            <a:r>
              <a:rPr lang="en-GB" i="1" baseline="30000" dirty="0" err="1">
                <a:solidFill>
                  <a:srgbClr val="5A5A59"/>
                </a:solidFill>
                <a:latin typeface="Bliss-Light"/>
                <a:cs typeface="Bliss-Light"/>
              </a:rPr>
              <a:t>amet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consectetuer</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adipiscing</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elit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Aenean</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commodo</a:t>
            </a:r>
            <a:r>
              <a:rPr lang="en-GB" i="1" baseline="30000" dirty="0">
                <a:solidFill>
                  <a:srgbClr val="5A5A59"/>
                </a:solidFill>
                <a:latin typeface="Bliss-Light"/>
                <a:cs typeface="Bliss-Light"/>
              </a:rPr>
              <a:t> ligula </a:t>
            </a:r>
            <a:r>
              <a:rPr lang="en-GB" i="1" baseline="30000" dirty="0" err="1">
                <a:solidFill>
                  <a:srgbClr val="5A5A59"/>
                </a:solidFill>
                <a:latin typeface="Bliss-Light"/>
                <a:cs typeface="Bliss-Light"/>
              </a:rPr>
              <a:t>eget</a:t>
            </a:r>
            <a:r>
              <a:rPr lang="en-GB" i="1" baseline="30000" dirty="0">
                <a:solidFill>
                  <a:srgbClr val="5A5A59"/>
                </a:solidFill>
                <a:latin typeface="Bliss-Light"/>
                <a:cs typeface="Bliss-Light"/>
              </a:rPr>
              <a:t> </a:t>
            </a:r>
            <a:r>
              <a:rPr lang="en-GB" i="1" baseline="30000" dirty="0" err="1" smtClean="0">
                <a:solidFill>
                  <a:srgbClr val="5A5A59"/>
                </a:solidFill>
                <a:latin typeface="Bliss-Light"/>
                <a:cs typeface="Bliss-Light"/>
              </a:rPr>
              <a:t>color</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Aenean</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massa</a:t>
            </a:r>
            <a:r>
              <a:rPr lang="en-GB" i="1" baseline="30000" dirty="0">
                <a:solidFill>
                  <a:srgbClr val="5A5A59"/>
                </a:solidFill>
                <a:latin typeface="Bliss-Light"/>
                <a:cs typeface="Bliss-Light"/>
              </a:rPr>
              <a:t>. Cum </a:t>
            </a:r>
            <a:r>
              <a:rPr lang="en-GB" i="1" baseline="30000" dirty="0" err="1">
                <a:solidFill>
                  <a:srgbClr val="5A5A59"/>
                </a:solidFill>
                <a:latin typeface="Bliss-Light"/>
                <a:cs typeface="Bliss-Light"/>
              </a:rPr>
              <a:t>sociis</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natoque</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penatibus</a:t>
            </a:r>
            <a:r>
              <a:rPr lang="en-GB" i="1" baseline="30000" dirty="0" smtClean="0">
                <a:solidFill>
                  <a:srgbClr val="5A5A59"/>
                </a:solidFill>
                <a:latin typeface="Bliss-Light"/>
                <a:cs typeface="Bliss-Light"/>
              </a:rPr>
              <a:t>.</a:t>
            </a:r>
            <a:r>
              <a:rPr lang="en-GB" i="1" dirty="0" smtClean="0">
                <a:solidFill>
                  <a:srgbClr val="5A5A59"/>
                </a:solidFill>
                <a:latin typeface="Bliss-Light"/>
                <a:cs typeface="Bliss-Light"/>
              </a:rPr>
              <a:t>”</a:t>
            </a:r>
          </a:p>
          <a:p>
            <a:pPr algn="r">
              <a:lnSpc>
                <a:spcPct val="150000"/>
              </a:lnSpc>
            </a:pPr>
            <a:endParaRPr lang="en-GB" sz="1600" i="1" baseline="30000" dirty="0" smtClean="0">
              <a:solidFill>
                <a:srgbClr val="5A5A59"/>
              </a:solidFill>
              <a:latin typeface="Bliss-Light"/>
              <a:cs typeface="Bliss-Light"/>
            </a:endParaRPr>
          </a:p>
          <a:p>
            <a:pPr algn="r">
              <a:lnSpc>
                <a:spcPct val="150000"/>
              </a:lnSpc>
            </a:pPr>
            <a:r>
              <a:rPr lang="en-GB" b="1" baseline="30000" dirty="0" smtClean="0">
                <a:solidFill>
                  <a:srgbClr val="5A5A59"/>
                </a:solidFill>
                <a:latin typeface="Bliss-Light"/>
                <a:cs typeface="Bliss-Light"/>
              </a:rPr>
              <a:t>- Name, Organisation, Date</a:t>
            </a:r>
            <a:endParaRPr lang="en-GB" b="1" baseline="30000" dirty="0">
              <a:solidFill>
                <a:srgbClr val="5A5A59"/>
              </a:solidFill>
              <a:latin typeface="Bliss-Light"/>
              <a:cs typeface="Bliss-Light"/>
            </a:endParaRPr>
          </a:p>
          <a:p>
            <a:pPr>
              <a:lnSpc>
                <a:spcPct val="150000"/>
              </a:lnSpc>
            </a:pPr>
            <a:endParaRPr lang="en-GB" sz="1600" i="1" baseline="30000" dirty="0" smtClean="0">
              <a:solidFill>
                <a:srgbClr val="5A5A59"/>
              </a:solidFill>
              <a:latin typeface="Bliss-Light"/>
              <a:cs typeface="Bliss-Light"/>
            </a:endParaRPr>
          </a:p>
          <a:p>
            <a:pPr marL="285750" indent="-285750">
              <a:lnSpc>
                <a:spcPct val="150000"/>
              </a:lnSpc>
              <a:buFont typeface="Arial" panose="020B0604020202020204" pitchFamily="34" charset="0"/>
              <a:buChar char="•"/>
            </a:pPr>
            <a:endParaRPr lang="en-US" sz="1700" dirty="0">
              <a:solidFill>
                <a:srgbClr val="5A5A59"/>
              </a:solidFill>
              <a:latin typeface="Gotham Rounded Book"/>
              <a:cs typeface="Gotham Rounded Book"/>
            </a:endParaRPr>
          </a:p>
        </p:txBody>
      </p:sp>
      <p:sp>
        <p:nvSpPr>
          <p:cNvPr id="10" name="TextBox 9"/>
          <p:cNvSpPr txBox="1"/>
          <p:nvPr userDrawn="1"/>
        </p:nvSpPr>
        <p:spPr>
          <a:xfrm>
            <a:off x="581025" y="2560450"/>
            <a:ext cx="3656704" cy="3439403"/>
          </a:xfrm>
          <a:prstGeom prst="rect">
            <a:avLst/>
          </a:prstGeom>
          <a:noFill/>
        </p:spPr>
        <p:txBody>
          <a:bodyPr wrap="square" rtlCol="0">
            <a:spAutoFit/>
          </a:bodyPr>
          <a:lstStyle/>
          <a:p>
            <a:pPr marL="285750" indent="-285750">
              <a:lnSpc>
                <a:spcPct val="150000"/>
              </a:lnSpc>
              <a:buFont typeface="Arial" panose="020B0604020202020204" pitchFamily="34" charset="0"/>
              <a:buChar char="•"/>
            </a:pPr>
            <a:endParaRPr lang="en-GB" baseline="30000" dirty="0" smtClean="0">
              <a:solidFill>
                <a:srgbClr val="5A5A59"/>
              </a:solidFill>
              <a:latin typeface="Bliss-Light"/>
              <a:cs typeface="Bliss-Light"/>
            </a:endParaRPr>
          </a:p>
          <a:p>
            <a:pPr>
              <a:lnSpc>
                <a:spcPct val="150000"/>
              </a:lnSpc>
            </a:pPr>
            <a:r>
              <a:rPr lang="en-GB" i="1" baseline="30000" dirty="0" smtClean="0">
                <a:solidFill>
                  <a:srgbClr val="5A5A59"/>
                </a:solidFill>
                <a:latin typeface="Bliss-Light"/>
                <a:cs typeface="Bliss-Light"/>
              </a:rPr>
              <a:t>“</a:t>
            </a:r>
            <a:r>
              <a:rPr lang="en-GB" i="1" baseline="30000" dirty="0" err="1" smtClean="0">
                <a:solidFill>
                  <a:srgbClr val="5A5A59"/>
                </a:solidFill>
                <a:latin typeface="Bliss-Light"/>
                <a:cs typeface="Bliss-Light"/>
              </a:rPr>
              <a:t>Lorem</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ipsum</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dolor</a:t>
            </a:r>
            <a:r>
              <a:rPr lang="en-GB" i="1" baseline="30000" dirty="0" smtClean="0">
                <a:solidFill>
                  <a:srgbClr val="5A5A59"/>
                </a:solidFill>
                <a:latin typeface="Bliss-Light"/>
                <a:cs typeface="Bliss-Light"/>
              </a:rPr>
              <a:t> sit </a:t>
            </a:r>
            <a:r>
              <a:rPr lang="en-GB" i="1" baseline="30000" dirty="0" err="1" smtClean="0">
                <a:solidFill>
                  <a:srgbClr val="5A5A59"/>
                </a:solidFill>
                <a:latin typeface="Bliss-Light"/>
                <a:cs typeface="Bliss-Light"/>
              </a:rPr>
              <a:t>amet</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consectetuer</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adipiscing</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elit</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Aenean</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commodo</a:t>
            </a:r>
            <a:r>
              <a:rPr lang="en-GB" i="1" baseline="30000" dirty="0" smtClean="0">
                <a:solidFill>
                  <a:srgbClr val="5A5A59"/>
                </a:solidFill>
                <a:latin typeface="Bliss-Light"/>
                <a:cs typeface="Bliss-Light"/>
              </a:rPr>
              <a:t> ligula </a:t>
            </a:r>
            <a:r>
              <a:rPr lang="en-GB" i="1" baseline="30000" dirty="0" err="1" smtClean="0">
                <a:solidFill>
                  <a:srgbClr val="5A5A59"/>
                </a:solidFill>
                <a:latin typeface="Bliss-Light"/>
                <a:cs typeface="Bliss-Light"/>
              </a:rPr>
              <a:t>eget</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dolor</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Aenean</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massa</a:t>
            </a:r>
            <a:r>
              <a:rPr lang="en-GB" i="1" baseline="30000" dirty="0" smtClean="0">
                <a:solidFill>
                  <a:srgbClr val="5A5A59"/>
                </a:solidFill>
                <a:latin typeface="Bliss-Light"/>
                <a:cs typeface="Bliss-Light"/>
              </a:rPr>
              <a:t>. Cum </a:t>
            </a:r>
            <a:r>
              <a:rPr lang="en-GB" i="1" baseline="30000" dirty="0" err="1" smtClean="0">
                <a:solidFill>
                  <a:srgbClr val="5A5A59"/>
                </a:solidFill>
                <a:latin typeface="Bliss-Light"/>
                <a:cs typeface="Bliss-Light"/>
              </a:rPr>
              <a:t>sociis</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natoque</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enatibus</a:t>
            </a:r>
            <a:r>
              <a:rPr lang="en-GB" i="1" baseline="30000" dirty="0" smtClean="0">
                <a:solidFill>
                  <a:srgbClr val="5A5A59"/>
                </a:solidFill>
                <a:latin typeface="Bliss-Light"/>
                <a:cs typeface="Bliss-Light"/>
              </a:rPr>
              <a:t>.</a:t>
            </a:r>
            <a:r>
              <a:rPr lang="en-GB" i="1" dirty="0" smtClean="0">
                <a:solidFill>
                  <a:srgbClr val="5A5A59"/>
                </a:solidFill>
                <a:latin typeface="Bliss-Light"/>
                <a:cs typeface="Bliss-Light"/>
              </a:rPr>
              <a:t> </a:t>
            </a:r>
            <a:r>
              <a:rPr lang="en-GB" i="1" baseline="30000" dirty="0" err="1">
                <a:solidFill>
                  <a:srgbClr val="5A5A59"/>
                </a:solidFill>
                <a:latin typeface="Bliss-Light"/>
                <a:cs typeface="Bliss-Light"/>
              </a:rPr>
              <a:t>Lorem</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ipsum</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dolor</a:t>
            </a:r>
            <a:r>
              <a:rPr lang="en-GB" i="1" baseline="30000" dirty="0">
                <a:solidFill>
                  <a:srgbClr val="5A5A59"/>
                </a:solidFill>
                <a:latin typeface="Bliss-Light"/>
                <a:cs typeface="Bliss-Light"/>
              </a:rPr>
              <a:t> sit </a:t>
            </a:r>
            <a:r>
              <a:rPr lang="en-GB" i="1" baseline="30000" dirty="0" err="1">
                <a:solidFill>
                  <a:srgbClr val="5A5A59"/>
                </a:solidFill>
                <a:latin typeface="Bliss-Light"/>
                <a:cs typeface="Bliss-Light"/>
              </a:rPr>
              <a:t>amet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consectetuer</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adipiscing</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elit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Aenean</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commodo</a:t>
            </a:r>
            <a:r>
              <a:rPr lang="en-GB" i="1" baseline="30000" dirty="0">
                <a:solidFill>
                  <a:srgbClr val="5A5A59"/>
                </a:solidFill>
                <a:latin typeface="Bliss-Light"/>
                <a:cs typeface="Bliss-Light"/>
              </a:rPr>
              <a:t> ligula </a:t>
            </a:r>
            <a:r>
              <a:rPr lang="en-GB" i="1" baseline="30000" dirty="0" err="1">
                <a:solidFill>
                  <a:srgbClr val="5A5A59"/>
                </a:solidFill>
                <a:latin typeface="Bliss-Light"/>
                <a:cs typeface="Bliss-Light"/>
              </a:rPr>
              <a:t>eget</a:t>
            </a:r>
            <a:r>
              <a:rPr lang="en-GB" i="1" baseline="30000" dirty="0">
                <a:solidFill>
                  <a:srgbClr val="5A5A59"/>
                </a:solidFill>
                <a:latin typeface="Bliss-Light"/>
                <a:cs typeface="Bliss-Light"/>
              </a:rPr>
              <a:t> </a:t>
            </a:r>
            <a:r>
              <a:rPr lang="en-GB" i="1" baseline="30000" dirty="0" err="1" smtClean="0">
                <a:solidFill>
                  <a:srgbClr val="5A5A59"/>
                </a:solidFill>
                <a:latin typeface="Bliss-Light"/>
                <a:cs typeface="Bliss-Light"/>
              </a:rPr>
              <a:t>color</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Aenean</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massa</a:t>
            </a:r>
            <a:r>
              <a:rPr lang="en-GB" i="1" baseline="30000" dirty="0">
                <a:solidFill>
                  <a:srgbClr val="5A5A59"/>
                </a:solidFill>
                <a:latin typeface="Bliss-Light"/>
                <a:cs typeface="Bliss-Light"/>
              </a:rPr>
              <a:t>. Cum </a:t>
            </a:r>
            <a:r>
              <a:rPr lang="en-GB" i="1" baseline="30000" dirty="0" err="1">
                <a:solidFill>
                  <a:srgbClr val="5A5A59"/>
                </a:solidFill>
                <a:latin typeface="Bliss-Light"/>
                <a:cs typeface="Bliss-Light"/>
              </a:rPr>
              <a:t>sociis</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natoque</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penatibus</a:t>
            </a:r>
            <a:r>
              <a:rPr lang="en-GB" i="1" baseline="30000" dirty="0" smtClean="0">
                <a:solidFill>
                  <a:srgbClr val="5A5A59"/>
                </a:solidFill>
                <a:latin typeface="Bliss-Light"/>
                <a:cs typeface="Bliss-Light"/>
              </a:rPr>
              <a:t>.</a:t>
            </a:r>
            <a:r>
              <a:rPr lang="en-GB" i="1" dirty="0" smtClean="0">
                <a:solidFill>
                  <a:srgbClr val="5A5A59"/>
                </a:solidFill>
                <a:latin typeface="Bliss-Light"/>
                <a:cs typeface="Bliss-Light"/>
              </a:rPr>
              <a:t>”</a:t>
            </a:r>
          </a:p>
          <a:p>
            <a:pPr algn="r">
              <a:lnSpc>
                <a:spcPct val="150000"/>
              </a:lnSpc>
            </a:pPr>
            <a:endParaRPr lang="en-GB" sz="1600" b="1" i="1" baseline="30000" dirty="0" smtClean="0">
              <a:solidFill>
                <a:srgbClr val="5A5A59"/>
              </a:solidFill>
              <a:latin typeface="Bliss-Light"/>
              <a:cs typeface="Bliss-Light"/>
            </a:endParaRPr>
          </a:p>
          <a:p>
            <a:pPr algn="r">
              <a:lnSpc>
                <a:spcPct val="150000"/>
              </a:lnSpc>
            </a:pPr>
            <a:r>
              <a:rPr lang="en-GB" b="1" baseline="30000" dirty="0" smtClean="0">
                <a:solidFill>
                  <a:srgbClr val="5A5A59"/>
                </a:solidFill>
                <a:latin typeface="Bliss-Light"/>
                <a:cs typeface="Bliss-Light"/>
              </a:rPr>
              <a:t>- Name, Organisation, Date</a:t>
            </a:r>
            <a:endParaRPr lang="en-GB" b="1" baseline="30000" dirty="0">
              <a:solidFill>
                <a:srgbClr val="5A5A59"/>
              </a:solidFill>
              <a:latin typeface="Bliss-Light"/>
              <a:cs typeface="Bliss-Light"/>
            </a:endParaRPr>
          </a:p>
          <a:p>
            <a:pPr>
              <a:lnSpc>
                <a:spcPct val="150000"/>
              </a:lnSpc>
            </a:pPr>
            <a:endParaRPr lang="en-GB" sz="1600" i="1" baseline="30000" dirty="0" smtClean="0">
              <a:solidFill>
                <a:srgbClr val="5A5A59"/>
              </a:solidFill>
              <a:latin typeface="Bliss-Light"/>
              <a:cs typeface="Bliss-Light"/>
            </a:endParaRPr>
          </a:p>
          <a:p>
            <a:pPr marL="285750" indent="-285750">
              <a:lnSpc>
                <a:spcPct val="150000"/>
              </a:lnSpc>
              <a:buFont typeface="Arial" panose="020B0604020202020204" pitchFamily="34" charset="0"/>
              <a:buChar char="•"/>
            </a:pPr>
            <a:endParaRPr lang="en-US" sz="1700" dirty="0">
              <a:solidFill>
                <a:srgbClr val="5A5A59"/>
              </a:solidFill>
              <a:latin typeface="Gotham Rounded Book"/>
              <a:cs typeface="Gotham Rounded Book"/>
            </a:endParaRPr>
          </a:p>
        </p:txBody>
      </p:sp>
      <p:sp>
        <p:nvSpPr>
          <p:cNvPr id="11" name="Text Placeholder 15"/>
          <p:cNvSpPr>
            <a:spLocks noGrp="1"/>
          </p:cNvSpPr>
          <p:nvPr>
            <p:ph type="body" sz="quarter" idx="14" hasCustomPrompt="1"/>
          </p:nvPr>
        </p:nvSpPr>
        <p:spPr>
          <a:xfrm>
            <a:off x="368300" y="1044575"/>
            <a:ext cx="8418513" cy="1046163"/>
          </a:xfrm>
        </p:spPr>
        <p:txBody>
          <a:bodyPr/>
          <a:lstStyle>
            <a:lvl1pPr marL="0" marR="0" indent="0" algn="l" defTabSz="457200" rtl="0" eaLnBrk="1" fontAlgn="auto" latinLnBrk="0" hangingPunct="1">
              <a:lnSpc>
                <a:spcPct val="100000"/>
              </a:lnSpc>
              <a:spcBef>
                <a:spcPts val="0"/>
              </a:spcBef>
              <a:spcAft>
                <a:spcPts val="0"/>
              </a:spcAft>
              <a:buClrTx/>
              <a:buSzTx/>
              <a:buFont typeface="Arial"/>
              <a:buNone/>
              <a:tabLst/>
              <a:defRPr sz="3200" baseline="0">
                <a:solidFill>
                  <a:srgbClr val="E75306"/>
                </a:solidFill>
              </a:defRPr>
            </a:lvl1pPr>
          </a:lstStyle>
          <a:p>
            <a:pPr lvl="0"/>
            <a:r>
              <a:rPr lang="en-US" dirty="0" smtClean="0"/>
              <a:t>Title 1</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US" sz="3100" kern="1100" spc="-50" dirty="0" smtClean="0">
                <a:solidFill>
                  <a:srgbClr val="F7B385"/>
                </a:solidFill>
                <a:latin typeface="Gotham Rounded Book"/>
                <a:cs typeface="Gotham Rounded Book"/>
              </a:rPr>
              <a:t>Title 2</a:t>
            </a: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lang="en-US" sz="3100" kern="1100" spc="-50" dirty="0" smtClean="0">
              <a:solidFill>
                <a:srgbClr val="F7B385"/>
              </a:solidFill>
              <a:latin typeface="Gotham Rounded Book"/>
              <a:cs typeface="Gotham Rounded Book"/>
            </a:endParaRPr>
          </a:p>
        </p:txBody>
      </p:sp>
    </p:spTree>
    <p:extLst>
      <p:ext uri="{BB962C8B-B14F-4D97-AF65-F5344CB8AC3E}">
        <p14:creationId xmlns:p14="http://schemas.microsoft.com/office/powerpoint/2010/main" val="3581012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graphicFrame>
        <p:nvGraphicFramePr>
          <p:cNvPr id="11" name="Table 10"/>
          <p:cNvGraphicFramePr>
            <a:graphicFrameLocks noGrp="1"/>
          </p:cNvGraphicFramePr>
          <p:nvPr userDrawn="1">
            <p:extLst>
              <p:ext uri="{D42A27DB-BD31-4B8C-83A1-F6EECF244321}">
                <p14:modId xmlns:p14="http://schemas.microsoft.com/office/powerpoint/2010/main" val="152538746"/>
              </p:ext>
            </p:extLst>
          </p:nvPr>
        </p:nvGraphicFramePr>
        <p:xfrm>
          <a:off x="481547" y="2770558"/>
          <a:ext cx="5759450" cy="3007274"/>
        </p:xfrm>
        <a:graphic>
          <a:graphicData uri="http://schemas.openxmlformats.org/drawingml/2006/table">
            <a:tbl>
              <a:tblPr firstRow="1" bandRow="1">
                <a:tableStyleId>{46F890A9-2807-4EBB-B81D-B2AA78EC7F39}</a:tableStyleId>
              </a:tblPr>
              <a:tblGrid>
                <a:gridCol w="2879725"/>
                <a:gridCol w="2879725"/>
              </a:tblGrid>
              <a:tr h="604893">
                <a:tc gridSpan="2">
                  <a:txBody>
                    <a:bodyPr/>
                    <a:lstStyle/>
                    <a:p>
                      <a:pPr algn="l"/>
                      <a:r>
                        <a:rPr lang="en-GB" dirty="0" smtClean="0">
                          <a:latin typeface="Bliss-Light"/>
                        </a:rPr>
                        <a:t>Table Heading</a:t>
                      </a:r>
                      <a:endParaRPr lang="en-GB" dirty="0">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5306"/>
                    </a:solidFill>
                  </a:tcPr>
                </a:tc>
                <a:tc hMerge="1">
                  <a:txBody>
                    <a:bodyPr/>
                    <a:lstStyle/>
                    <a:p>
                      <a:endParaRPr lang="en-GB" dirty="0">
                        <a:latin typeface="Bliss-Ligh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3C06"/>
                    </a:solidFill>
                  </a:tcPr>
                </a:tc>
              </a:tr>
              <a:tr h="36794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5A5A59"/>
                          </a:solidFill>
                          <a:latin typeface="Bliss-Light"/>
                        </a:rPr>
                        <a:t>Text</a:t>
                      </a:r>
                      <a:r>
                        <a:rPr lang="en-US" sz="1400" baseline="0" dirty="0" smtClean="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5A5A59"/>
                          </a:solidFill>
                          <a:latin typeface="Bliss-Light"/>
                        </a:rPr>
                        <a:t>Text</a:t>
                      </a:r>
                      <a:r>
                        <a:rPr lang="en-US" sz="1400" baseline="0" dirty="0" smtClean="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r>
              <a:tr h="35323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5A5A59"/>
                          </a:solidFill>
                          <a:latin typeface="Bliss-Light"/>
                        </a:rPr>
                        <a:t>Text</a:t>
                      </a:r>
                      <a:r>
                        <a:rPr lang="en-US" sz="1400" baseline="0" dirty="0" smtClean="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5A5A59"/>
                          </a:solidFill>
                          <a:latin typeface="Bliss-Light"/>
                        </a:rPr>
                        <a:t>Text</a:t>
                      </a:r>
                      <a:r>
                        <a:rPr lang="en-US" sz="1400" baseline="0" dirty="0" smtClean="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r>
              <a:tr h="3362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5A5A59"/>
                          </a:solidFill>
                          <a:latin typeface="Bliss-Light"/>
                        </a:rPr>
                        <a:t>Text</a:t>
                      </a:r>
                      <a:r>
                        <a:rPr lang="en-US" sz="1400" baseline="0" dirty="0" smtClean="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5A5A59"/>
                          </a:solidFill>
                          <a:latin typeface="Bliss-Light"/>
                        </a:rPr>
                        <a:t>Text</a:t>
                      </a:r>
                      <a:r>
                        <a:rPr lang="en-US" sz="1400" baseline="0" dirty="0" smtClean="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r>
              <a:tr h="3362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5A5A59"/>
                          </a:solidFill>
                          <a:latin typeface="Bliss-Light"/>
                        </a:rPr>
                        <a:t>Text</a:t>
                      </a:r>
                      <a:r>
                        <a:rPr lang="en-US" sz="1400" baseline="0" dirty="0" smtClean="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5A5A59"/>
                          </a:solidFill>
                          <a:latin typeface="Bliss-Light"/>
                        </a:rPr>
                        <a:t>Text</a:t>
                      </a:r>
                      <a:r>
                        <a:rPr lang="en-US" sz="1400" baseline="0" dirty="0" smtClean="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r>
              <a:tr h="3362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5A5A59"/>
                          </a:solidFill>
                          <a:latin typeface="Bliss-Light"/>
                        </a:rPr>
                        <a:t>Text</a:t>
                      </a:r>
                      <a:r>
                        <a:rPr lang="en-US" sz="1400" baseline="0" dirty="0" smtClean="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5A5A59"/>
                          </a:solidFill>
                          <a:latin typeface="Bliss-Light"/>
                        </a:rPr>
                        <a:t>Text</a:t>
                      </a:r>
                      <a:r>
                        <a:rPr lang="en-US" sz="1400" baseline="0" dirty="0" smtClean="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r>
              <a:tr h="3362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5A5A59"/>
                          </a:solidFill>
                          <a:latin typeface="Bliss-Light"/>
                        </a:rPr>
                        <a:t>Text</a:t>
                      </a:r>
                      <a:r>
                        <a:rPr lang="en-US" sz="1400" baseline="0" dirty="0" smtClean="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5A5A59"/>
                          </a:solidFill>
                          <a:latin typeface="Bliss-Light"/>
                        </a:rPr>
                        <a:t>Text</a:t>
                      </a:r>
                      <a:r>
                        <a:rPr lang="en-US" sz="1400" baseline="0" dirty="0" smtClean="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r>
              <a:tr h="3362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5A5A59"/>
                          </a:solidFill>
                          <a:latin typeface="Bliss-Light"/>
                        </a:rPr>
                        <a:t>Text</a:t>
                      </a:r>
                      <a:r>
                        <a:rPr lang="en-US" sz="1400" baseline="0" dirty="0" smtClean="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400" dirty="0" smtClean="0">
                          <a:solidFill>
                            <a:srgbClr val="5A5A59"/>
                          </a:solidFill>
                          <a:latin typeface="Bliss-Light"/>
                        </a:rPr>
                        <a:t>Text</a:t>
                      </a:r>
                      <a:r>
                        <a:rPr lang="en-US" sz="1400" baseline="0" dirty="0" smtClean="0">
                          <a:solidFill>
                            <a:srgbClr val="5A5A59"/>
                          </a:solidFill>
                          <a:latin typeface="Bliss-Light"/>
                        </a:rPr>
                        <a:t> </a:t>
                      </a:r>
                      <a:endParaRPr lang="en-GB" sz="1400" dirty="0" smtClean="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12" name="Text Placeholder 15"/>
          <p:cNvSpPr>
            <a:spLocks noGrp="1"/>
          </p:cNvSpPr>
          <p:nvPr>
            <p:ph type="body" sz="quarter" idx="14" hasCustomPrompt="1"/>
          </p:nvPr>
        </p:nvSpPr>
        <p:spPr>
          <a:xfrm>
            <a:off x="368300" y="1044575"/>
            <a:ext cx="8418513" cy="1046163"/>
          </a:xfrm>
        </p:spPr>
        <p:txBody>
          <a:bodyPr/>
          <a:lstStyle>
            <a:lvl1pPr marL="0" marR="0" indent="0" algn="l" defTabSz="457200" rtl="0" eaLnBrk="1" fontAlgn="auto" latinLnBrk="0" hangingPunct="1">
              <a:lnSpc>
                <a:spcPct val="100000"/>
              </a:lnSpc>
              <a:spcBef>
                <a:spcPts val="0"/>
              </a:spcBef>
              <a:spcAft>
                <a:spcPts val="0"/>
              </a:spcAft>
              <a:buClrTx/>
              <a:buSzTx/>
              <a:buFont typeface="Arial"/>
              <a:buNone/>
              <a:tabLst/>
              <a:defRPr sz="3200" baseline="0">
                <a:solidFill>
                  <a:srgbClr val="E75306"/>
                </a:solidFill>
              </a:defRPr>
            </a:lvl1pPr>
          </a:lstStyle>
          <a:p>
            <a:pPr lvl="0"/>
            <a:r>
              <a:rPr lang="en-US" dirty="0" smtClean="0"/>
              <a:t>Title 1</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US" sz="3100" kern="1100" spc="-50" dirty="0" smtClean="0">
                <a:solidFill>
                  <a:srgbClr val="F7B385"/>
                </a:solidFill>
                <a:latin typeface="Gotham Rounded Book"/>
                <a:cs typeface="Gotham Rounded Book"/>
              </a:rPr>
              <a:t>Title 2</a:t>
            </a: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lang="en-US" sz="3100" kern="1100" spc="-50" dirty="0" smtClean="0">
              <a:solidFill>
                <a:srgbClr val="F7B385"/>
              </a:solidFill>
              <a:latin typeface="Gotham Rounded Book"/>
              <a:cs typeface="Gotham Rounded Book"/>
            </a:endParaRPr>
          </a:p>
        </p:txBody>
      </p:sp>
    </p:spTree>
    <p:extLst>
      <p:ext uri="{BB962C8B-B14F-4D97-AF65-F5344CB8AC3E}">
        <p14:creationId xmlns:p14="http://schemas.microsoft.com/office/powerpoint/2010/main" val="222607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Text Placeholder 15"/>
          <p:cNvSpPr>
            <a:spLocks noGrp="1"/>
          </p:cNvSpPr>
          <p:nvPr>
            <p:ph type="body" sz="quarter" idx="14" hasCustomPrompt="1"/>
          </p:nvPr>
        </p:nvSpPr>
        <p:spPr>
          <a:xfrm>
            <a:off x="368300" y="1044575"/>
            <a:ext cx="8418513" cy="1046163"/>
          </a:xfrm>
        </p:spPr>
        <p:txBody>
          <a:bodyPr/>
          <a:lstStyle>
            <a:lvl1pPr marL="0" marR="0" indent="0" algn="l" defTabSz="457200" rtl="0" eaLnBrk="1" fontAlgn="auto" latinLnBrk="0" hangingPunct="1">
              <a:lnSpc>
                <a:spcPct val="100000"/>
              </a:lnSpc>
              <a:spcBef>
                <a:spcPts val="0"/>
              </a:spcBef>
              <a:spcAft>
                <a:spcPts val="0"/>
              </a:spcAft>
              <a:buClrTx/>
              <a:buSzTx/>
              <a:buFont typeface="Arial"/>
              <a:buNone/>
              <a:tabLst/>
              <a:defRPr sz="3200" baseline="0">
                <a:solidFill>
                  <a:srgbClr val="E75306"/>
                </a:solidFill>
              </a:defRPr>
            </a:lvl1pPr>
          </a:lstStyle>
          <a:p>
            <a:pPr lvl="0"/>
            <a:r>
              <a:rPr lang="en-US" dirty="0" smtClean="0"/>
              <a:t>Title 1</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US" sz="3100" kern="1100" spc="-50" dirty="0" smtClean="0">
                <a:solidFill>
                  <a:srgbClr val="F7B385"/>
                </a:solidFill>
                <a:latin typeface="Gotham Rounded Book"/>
                <a:cs typeface="Gotham Rounded Book"/>
              </a:rPr>
              <a:t>Title 2</a:t>
            </a: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lang="en-US" sz="3100" kern="1100" spc="-50" dirty="0" smtClean="0">
              <a:solidFill>
                <a:srgbClr val="F7B385"/>
              </a:solidFill>
              <a:latin typeface="Gotham Rounded Book"/>
              <a:cs typeface="Gotham Rounded Book"/>
            </a:endParaRPr>
          </a:p>
        </p:txBody>
      </p:sp>
    </p:spTree>
    <p:extLst>
      <p:ext uri="{BB962C8B-B14F-4D97-AF65-F5344CB8AC3E}">
        <p14:creationId xmlns:p14="http://schemas.microsoft.com/office/powerpoint/2010/main" val="237831756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070284"/>
            <a:ext cx="8229600" cy="1143000"/>
          </a:xfrm>
          <a:prstGeom prst="rect">
            <a:avLst/>
          </a:prstGeom>
        </p:spPr>
        <p:txBody>
          <a:bodyPr vert="horz" lIns="91440" tIns="45720" rIns="91440" bIns="45720" rtlCol="0" anchor="ctr">
            <a:normAutofit/>
          </a:bodyPr>
          <a:lstStyle/>
          <a:p>
            <a:r>
              <a:rPr lang="en-GB" smtClean="0"/>
              <a:t>Click to edit Master title style</a:t>
            </a:r>
            <a:endParaRPr lang="en-US" dirty="0"/>
          </a:p>
        </p:txBody>
      </p:sp>
      <p:sp>
        <p:nvSpPr>
          <p:cNvPr id="3" name="Text Placeholder 2"/>
          <p:cNvSpPr>
            <a:spLocks noGrp="1"/>
          </p:cNvSpPr>
          <p:nvPr>
            <p:ph type="body" idx="1"/>
          </p:nvPr>
        </p:nvSpPr>
        <p:spPr>
          <a:xfrm>
            <a:off x="457200" y="2470067"/>
            <a:ext cx="8229600" cy="3489841"/>
          </a:xfrm>
          <a:prstGeom prst="rect">
            <a:avLst/>
          </a:prstGeom>
        </p:spPr>
        <p:txBody>
          <a:bodyPr vert="horz" lIns="91440" tIns="45720" rIns="91440" bIns="45720" rtlCol="0">
            <a:normAutofit/>
          </a:bodyPr>
          <a:lstStyle/>
          <a:p>
            <a:pPr lvl="0"/>
            <a:endParaRPr lang="en-US" dirty="0"/>
          </a:p>
        </p:txBody>
      </p:sp>
      <p:pic>
        <p:nvPicPr>
          <p:cNvPr id="7" name="Picture 4" descr="Y:\Tools and Systems\Educational Support\Marketing and Communications\Jay\Banners\Power Point\EDUQAS-POWERPOINTheader.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0"/>
            <a:ext cx="9144000" cy="13089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98231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5" r:id="rId5"/>
  </p:sldLayoutIdLst>
  <p:txStyles>
    <p:titleStyle>
      <a:lvl1pPr algn="l" defTabSz="457200" rtl="0" eaLnBrk="1" latinLnBrk="0" hangingPunct="1">
        <a:spcBef>
          <a:spcPct val="0"/>
        </a:spcBef>
        <a:buNone/>
        <a:defRPr sz="3200" kern="1200">
          <a:solidFill>
            <a:srgbClr val="DF3C06"/>
          </a:solidFill>
          <a:latin typeface="Arial" panose="020B0604020202020204" pitchFamily="34" charset="0"/>
          <a:ea typeface="+mj-ea"/>
          <a:cs typeface="Arial" panose="020B0604020202020204" pitchFamily="34" charset="0"/>
        </a:defRPr>
      </a:lvl1pPr>
    </p:titleStyle>
    <p:bodyStyle>
      <a:lvl1pPr marL="0" indent="0" algn="l" defTabSz="457200" rtl="0" eaLnBrk="1" latinLnBrk="0" hangingPunct="1">
        <a:spcBef>
          <a:spcPct val="20000"/>
        </a:spcBef>
        <a:buFont typeface="Arial"/>
        <a:buNone/>
        <a:defRPr sz="20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hyperlink" Target="https://ofqual.blog.gov.uk/category/a-levels-and-gcses/" TargetMode="Externa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duqas_Powerpoint_Templates_for PPT-1.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extBox 6"/>
          <p:cNvSpPr txBox="1"/>
          <p:nvPr/>
        </p:nvSpPr>
        <p:spPr>
          <a:xfrm>
            <a:off x="278740" y="499411"/>
            <a:ext cx="8446160" cy="1198277"/>
          </a:xfrm>
          <a:prstGeom prst="rect">
            <a:avLst/>
          </a:prstGeom>
          <a:noFill/>
        </p:spPr>
        <p:txBody>
          <a:bodyPr wrap="square" rtlCol="0">
            <a:spAutoFit/>
          </a:bodyPr>
          <a:lstStyle/>
          <a:p>
            <a:pPr>
              <a:lnSpc>
                <a:spcPct val="80000"/>
              </a:lnSpc>
            </a:pPr>
            <a:endParaRPr lang="en-US" sz="4400" kern="1100" spc="-30" dirty="0">
              <a:solidFill>
                <a:srgbClr val="F7B385"/>
              </a:solidFill>
              <a:latin typeface="Gotham Rounded Book"/>
              <a:cs typeface="Gotham Rounded Book"/>
            </a:endParaRPr>
          </a:p>
          <a:p>
            <a:pPr>
              <a:lnSpc>
                <a:spcPct val="80000"/>
              </a:lnSpc>
            </a:pPr>
            <a:r>
              <a:rPr lang="en-US" sz="4400" kern="1100" spc="-30" dirty="0" smtClean="0">
                <a:solidFill>
                  <a:schemeClr val="bg1"/>
                </a:solidFill>
                <a:latin typeface="Gotham Rounded Book"/>
                <a:cs typeface="Gotham Rounded Book"/>
              </a:rPr>
              <a:t>CLOSED BOOK, OPEN MINDS</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8"/>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601981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368300" y="1044576"/>
            <a:ext cx="8418513" cy="654050"/>
          </a:xfrm>
        </p:spPr>
        <p:txBody>
          <a:bodyPr>
            <a:normAutofit/>
          </a:bodyPr>
          <a:lstStyle/>
          <a:p>
            <a:r>
              <a:rPr lang="en-US" b="1" dirty="0" smtClean="0">
                <a:solidFill>
                  <a:schemeClr val="tx1"/>
                </a:solidFill>
              </a:rPr>
              <a:t>Get </a:t>
            </a:r>
            <a:r>
              <a:rPr lang="en-US" b="1" dirty="0">
                <a:solidFill>
                  <a:schemeClr val="tx1"/>
                </a:solidFill>
              </a:rPr>
              <a:t>to detail</a:t>
            </a:r>
            <a:endParaRPr lang="en-US" dirty="0">
              <a:solidFill>
                <a:schemeClr val="tx1"/>
              </a:solidFill>
            </a:endParaRPr>
          </a:p>
        </p:txBody>
      </p:sp>
      <p:sp>
        <p:nvSpPr>
          <p:cNvPr id="3" name="Rectangle 2"/>
          <p:cNvSpPr/>
          <p:nvPr/>
        </p:nvSpPr>
        <p:spPr>
          <a:xfrm>
            <a:off x="368300" y="1714560"/>
            <a:ext cx="8251824" cy="4801315"/>
          </a:xfrm>
          <a:prstGeom prst="rect">
            <a:avLst/>
          </a:prstGeom>
        </p:spPr>
        <p:txBody>
          <a:bodyPr wrap="square">
            <a:spAutoFit/>
          </a:bodyPr>
          <a:lstStyle/>
          <a:p>
            <a:pPr marL="285750" indent="-285750">
              <a:buFont typeface="Arial"/>
              <a:buChar char="•"/>
            </a:pPr>
            <a:r>
              <a:rPr lang="en-US" dirty="0"/>
              <a:t>Working in groups, create </a:t>
            </a:r>
            <a:r>
              <a:rPr lang="en-US" dirty="0" err="1"/>
              <a:t>boardgames</a:t>
            </a:r>
            <a:r>
              <a:rPr lang="en-US" dirty="0"/>
              <a:t>/quizzes based on the text, e.g. on the lines of Who Wants To Be A Millionaire?, Snakes and Ladders, Pointless etc. or students may invent their own. Groups can then try out each other’s games/quizzes</a:t>
            </a:r>
            <a:r>
              <a:rPr lang="en-US" dirty="0" smtClean="0"/>
              <a:t>.</a:t>
            </a:r>
          </a:p>
          <a:p>
            <a:endParaRPr lang="en-US" dirty="0"/>
          </a:p>
          <a:p>
            <a:pPr marL="285750" indent="-285750">
              <a:buFont typeface="Arial"/>
              <a:buChar char="•"/>
            </a:pPr>
            <a:r>
              <a:rPr lang="en-US" dirty="0"/>
              <a:t>“Just A Minute” on set text, speaking without repetition, hesitation or deviation</a:t>
            </a:r>
            <a:r>
              <a:rPr lang="en-US" dirty="0" smtClean="0"/>
              <a:t>.</a:t>
            </a:r>
          </a:p>
          <a:p>
            <a:endParaRPr lang="en-US" dirty="0"/>
          </a:p>
          <a:p>
            <a:pPr marL="285750" indent="-285750">
              <a:buFont typeface="Arial"/>
              <a:buChar char="•"/>
            </a:pPr>
            <a:r>
              <a:rPr lang="en-US" dirty="0"/>
              <a:t>“Interviewing” writer re his/her text, probing content, intentions and stylistic decisions</a:t>
            </a:r>
            <a:r>
              <a:rPr lang="en-US" dirty="0" smtClean="0"/>
              <a:t>.</a:t>
            </a:r>
          </a:p>
          <a:p>
            <a:endParaRPr lang="en-US" dirty="0"/>
          </a:p>
          <a:p>
            <a:pPr marL="285750" indent="-285750">
              <a:buFont typeface="Arial"/>
              <a:buChar char="•"/>
            </a:pPr>
            <a:r>
              <a:rPr lang="en-US" dirty="0"/>
              <a:t>Tests (possibly devised by students): taking format of a short quotation (e.g. no more than four lines of a play, or a couple of sentences from a novel) with three or four questions, on the lines of:</a:t>
            </a:r>
          </a:p>
          <a:p>
            <a:r>
              <a:rPr lang="en-US" dirty="0"/>
              <a:t>	who spoke these lines?/what is going on here?</a:t>
            </a:r>
          </a:p>
          <a:p>
            <a:r>
              <a:rPr lang="en-US" dirty="0" smtClean="0"/>
              <a:t>	to </a:t>
            </a:r>
            <a:r>
              <a:rPr lang="en-US" dirty="0"/>
              <a:t>whom?/what has just happened/is about to happen</a:t>
            </a:r>
            <a:r>
              <a:rPr lang="en-US" dirty="0" smtClean="0"/>
              <a:t>? </a:t>
            </a:r>
          </a:p>
          <a:p>
            <a:r>
              <a:rPr lang="en-US" dirty="0"/>
              <a:t>	</a:t>
            </a:r>
            <a:r>
              <a:rPr lang="en-US" dirty="0" smtClean="0"/>
              <a:t>explain </a:t>
            </a:r>
            <a:r>
              <a:rPr lang="en-US" dirty="0"/>
              <a:t>the meaning</a:t>
            </a:r>
            <a:r>
              <a:rPr lang="en-US" dirty="0" smtClean="0"/>
              <a:t>/	significance </a:t>
            </a:r>
            <a:r>
              <a:rPr lang="en-US" dirty="0"/>
              <a:t>of ..... </a:t>
            </a:r>
            <a:endParaRPr lang="en-US" dirty="0" smtClean="0"/>
          </a:p>
          <a:p>
            <a:endParaRPr lang="en-US" dirty="0"/>
          </a:p>
          <a:p>
            <a:r>
              <a:rPr lang="en-US" dirty="0" smtClean="0"/>
              <a:t>This </a:t>
            </a:r>
            <a:r>
              <a:rPr lang="en-US" dirty="0"/>
              <a:t>will reinforce students‘ detailed knowledge and understanding of the text.</a:t>
            </a:r>
          </a:p>
        </p:txBody>
      </p:sp>
    </p:spTree>
    <p:extLst>
      <p:ext uri="{BB962C8B-B14F-4D97-AF65-F5344CB8AC3E}">
        <p14:creationId xmlns:p14="http://schemas.microsoft.com/office/powerpoint/2010/main" val="24203343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368300" y="1044576"/>
            <a:ext cx="8029575" cy="622300"/>
          </a:xfrm>
        </p:spPr>
        <p:txBody>
          <a:bodyPr>
            <a:normAutofit/>
          </a:bodyPr>
          <a:lstStyle/>
          <a:p>
            <a:r>
              <a:rPr lang="en-US" b="1" dirty="0" smtClean="0">
                <a:solidFill>
                  <a:schemeClr val="tx1"/>
                </a:solidFill>
              </a:rPr>
              <a:t>The </a:t>
            </a:r>
            <a:r>
              <a:rPr lang="en-US" b="1" dirty="0">
                <a:solidFill>
                  <a:schemeClr val="tx1"/>
                </a:solidFill>
              </a:rPr>
              <a:t>exam....</a:t>
            </a:r>
            <a:endParaRPr lang="en-US" dirty="0">
              <a:solidFill>
                <a:schemeClr val="tx1"/>
              </a:solidFill>
            </a:endParaRPr>
          </a:p>
        </p:txBody>
      </p:sp>
      <p:sp>
        <p:nvSpPr>
          <p:cNvPr id="3" name="Rectangle 2"/>
          <p:cNvSpPr/>
          <p:nvPr/>
        </p:nvSpPr>
        <p:spPr>
          <a:xfrm>
            <a:off x="368300" y="2271752"/>
            <a:ext cx="8029574" cy="2308324"/>
          </a:xfrm>
          <a:prstGeom prst="rect">
            <a:avLst/>
          </a:prstGeom>
        </p:spPr>
        <p:txBody>
          <a:bodyPr wrap="square">
            <a:spAutoFit/>
          </a:bodyPr>
          <a:lstStyle/>
          <a:p>
            <a:pPr marL="285750" indent="-285750">
              <a:buFont typeface="Arial"/>
              <a:buChar char="•"/>
            </a:pPr>
            <a:r>
              <a:rPr lang="en-US" dirty="0"/>
              <a:t>Share the indicative content marking guidelines from the Specimen Assessment Materials and have students devise their own indicative content for various questions in the style of the ones in the Specimen Assessment Materials</a:t>
            </a:r>
            <a:r>
              <a:rPr lang="en-US" dirty="0" smtClean="0"/>
              <a:t>.</a:t>
            </a:r>
          </a:p>
          <a:p>
            <a:endParaRPr lang="en-US" dirty="0"/>
          </a:p>
          <a:p>
            <a:pPr marL="285750" indent="-285750">
              <a:buFont typeface="Arial"/>
              <a:buChar char="•"/>
            </a:pPr>
            <a:r>
              <a:rPr lang="en-US" dirty="0"/>
              <a:t>By this stage, no need to learn by heart, as knowledge and understanding will have been assimilated....</a:t>
            </a:r>
          </a:p>
          <a:p>
            <a:endParaRPr lang="en-US" dirty="0"/>
          </a:p>
          <a:p>
            <a:r>
              <a:rPr lang="en-US" dirty="0"/>
              <a:t>This is by no means an exhaustive list, of course..... </a:t>
            </a:r>
          </a:p>
        </p:txBody>
      </p:sp>
    </p:spTree>
    <p:extLst>
      <p:ext uri="{BB962C8B-B14F-4D97-AF65-F5344CB8AC3E}">
        <p14:creationId xmlns:p14="http://schemas.microsoft.com/office/powerpoint/2010/main" val="30592223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368300" y="1044575"/>
            <a:ext cx="8418513" cy="1800363"/>
          </a:xfrm>
        </p:spPr>
        <p:txBody>
          <a:bodyPr>
            <a:normAutofit/>
          </a:bodyPr>
          <a:lstStyle/>
          <a:p>
            <a:r>
              <a:rPr lang="en-US" b="1" dirty="0">
                <a:solidFill>
                  <a:schemeClr val="tx1"/>
                </a:solidFill>
              </a:rPr>
              <a:t>GCSE English literature – learning and understanding, not </a:t>
            </a:r>
            <a:r>
              <a:rPr lang="en-US" b="1" dirty="0" smtClean="0">
                <a:solidFill>
                  <a:schemeClr val="tx1"/>
                </a:solidFill>
              </a:rPr>
              <a:t>memory </a:t>
            </a:r>
          </a:p>
          <a:p>
            <a:endParaRPr lang="en-US" sz="1800" b="1" dirty="0">
              <a:solidFill>
                <a:schemeClr val="tx1"/>
              </a:solidFill>
            </a:endParaRPr>
          </a:p>
          <a:p>
            <a:r>
              <a:rPr lang="en-US" sz="2000" b="1" dirty="0" err="1" smtClean="0">
                <a:solidFill>
                  <a:schemeClr val="tx1"/>
                </a:solidFill>
              </a:rPr>
              <a:t>Glenys</a:t>
            </a:r>
            <a:r>
              <a:rPr lang="en-US" sz="2000" b="1" dirty="0" smtClean="0">
                <a:solidFill>
                  <a:schemeClr val="tx1"/>
                </a:solidFill>
              </a:rPr>
              <a:t> Stacey, 18 March 2015 – A levels and GCSEs</a:t>
            </a:r>
          </a:p>
          <a:p>
            <a:endParaRPr lang="en-US" b="1" dirty="0">
              <a:solidFill>
                <a:schemeClr val="tx1"/>
              </a:solidFill>
            </a:endParaRPr>
          </a:p>
          <a:p>
            <a:endParaRPr lang="en-US" dirty="0">
              <a:solidFill>
                <a:schemeClr val="tx1"/>
              </a:solidFill>
            </a:endParaRPr>
          </a:p>
        </p:txBody>
      </p:sp>
      <p:sp>
        <p:nvSpPr>
          <p:cNvPr id="3" name="Rectangle 2"/>
          <p:cNvSpPr/>
          <p:nvPr/>
        </p:nvSpPr>
        <p:spPr>
          <a:xfrm>
            <a:off x="368300" y="2844938"/>
            <a:ext cx="8418511" cy="3170099"/>
          </a:xfrm>
          <a:prstGeom prst="rect">
            <a:avLst/>
          </a:prstGeom>
        </p:spPr>
        <p:txBody>
          <a:bodyPr wrap="square">
            <a:spAutoFit/>
          </a:bodyPr>
          <a:lstStyle/>
          <a:p>
            <a:endParaRPr lang="en-US" sz="2000" dirty="0" smtClean="0">
              <a:hlinkClick r:id="rId2"/>
            </a:endParaRPr>
          </a:p>
          <a:p>
            <a:pPr marL="285750" indent="-285750">
              <a:buFont typeface="Arial"/>
              <a:buChar char="•"/>
            </a:pPr>
            <a:r>
              <a:rPr lang="en-US" dirty="0" smtClean="0"/>
              <a:t>I </a:t>
            </a:r>
            <a:r>
              <a:rPr lang="en-US" dirty="0"/>
              <a:t>am sure many of you will have seen comments in the media over the past few days about the benefits or costs, practicalities or need for students to </a:t>
            </a:r>
            <a:r>
              <a:rPr lang="en-US" dirty="0" err="1"/>
              <a:t>memorise</a:t>
            </a:r>
            <a:r>
              <a:rPr lang="en-US" dirty="0"/>
              <a:t> poetry as part of their secondary school education. This debate appears to have grown from a misunderstanding about the assessment requirements of the reformed GCSE English literature exam. So let me take a moment to set the record straight so that the debate can continue in a more informed way</a:t>
            </a:r>
            <a:r>
              <a:rPr lang="en-US" dirty="0" smtClean="0"/>
              <a:t>.</a:t>
            </a:r>
          </a:p>
          <a:p>
            <a:endParaRPr lang="en-US" dirty="0"/>
          </a:p>
          <a:p>
            <a:pPr marL="285750" indent="-285750">
              <a:buFont typeface="Arial"/>
              <a:buChar char="•"/>
            </a:pPr>
            <a:r>
              <a:rPr lang="en-US" dirty="0"/>
              <a:t>Some commentators are arguing that students will need to learn poems by heart to succeed in the reformed exam, but that is simply not true. Rather, it is a deep understanding and breadth of reading that will get students good marks</a:t>
            </a:r>
            <a:r>
              <a:rPr lang="en-US" dirty="0" smtClean="0"/>
              <a:t>.</a:t>
            </a:r>
            <a:endParaRPr lang="en-US" dirty="0"/>
          </a:p>
        </p:txBody>
      </p:sp>
    </p:spTree>
    <p:extLst>
      <p:ext uri="{BB962C8B-B14F-4D97-AF65-F5344CB8AC3E}">
        <p14:creationId xmlns:p14="http://schemas.microsoft.com/office/powerpoint/2010/main" val="18615603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68300" y="2321004"/>
            <a:ext cx="8108950" cy="3416320"/>
          </a:xfrm>
          <a:prstGeom prst="rect">
            <a:avLst/>
          </a:prstGeom>
        </p:spPr>
        <p:txBody>
          <a:bodyPr wrap="square">
            <a:spAutoFit/>
          </a:bodyPr>
          <a:lstStyle/>
          <a:p>
            <a:pPr marL="285750" indent="-285750">
              <a:buFont typeface="Arial"/>
              <a:buChar char="•"/>
            </a:pPr>
            <a:r>
              <a:rPr lang="en-US" dirty="0"/>
              <a:t>The content requirements produced and published by the Department for Education require that students’ study ‘whole texts’. These can range from an anthology of poetry to lengthy novels. The Department also requires students be able to critically compare these texts using ‘relevant quotation and detailed textual references’</a:t>
            </a:r>
            <a:r>
              <a:rPr lang="en-US" dirty="0" smtClean="0"/>
              <a:t>.</a:t>
            </a:r>
          </a:p>
          <a:p>
            <a:endParaRPr lang="en-US" dirty="0" smtClean="0"/>
          </a:p>
          <a:p>
            <a:pPr marL="285750" indent="-285750">
              <a:buFont typeface="Arial"/>
              <a:buChar char="•"/>
            </a:pPr>
            <a:r>
              <a:rPr lang="en-US" dirty="0" smtClean="0"/>
              <a:t>In </a:t>
            </a:r>
            <a:r>
              <a:rPr lang="en-US" dirty="0"/>
              <a:t>order to access higher grades students will therefore need to be able to show that they are familiar with the texts – that they have studied them – and their understanding be sufficiently developed to be able to compare them with other texts that might be presented. But there is no expectation that students should have to regurgitate paragraphs of text in the exam. Assessment is about learning and understanding, not memory.</a:t>
            </a:r>
          </a:p>
        </p:txBody>
      </p:sp>
    </p:spTree>
    <p:extLst>
      <p:ext uri="{BB962C8B-B14F-4D97-AF65-F5344CB8AC3E}">
        <p14:creationId xmlns:p14="http://schemas.microsoft.com/office/powerpoint/2010/main" val="21216179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p:txBody>
          <a:bodyPr>
            <a:normAutofit lnSpcReduction="10000"/>
          </a:bodyPr>
          <a:lstStyle/>
          <a:p>
            <a:r>
              <a:rPr lang="en-US" b="1" dirty="0" smtClean="0">
                <a:solidFill>
                  <a:srgbClr val="000000"/>
                </a:solidFill>
              </a:rPr>
              <a:t>Reading </a:t>
            </a:r>
            <a:r>
              <a:rPr lang="en-US" b="1" dirty="0">
                <a:solidFill>
                  <a:srgbClr val="000000"/>
                </a:solidFill>
              </a:rPr>
              <a:t>and writing about unseen poetry........where to start?</a:t>
            </a:r>
            <a:endParaRPr lang="en-US" dirty="0">
              <a:solidFill>
                <a:srgbClr val="000000"/>
              </a:solidFill>
            </a:endParaRPr>
          </a:p>
        </p:txBody>
      </p:sp>
      <p:sp>
        <p:nvSpPr>
          <p:cNvPr id="3" name="Rectangle 2"/>
          <p:cNvSpPr/>
          <p:nvPr/>
        </p:nvSpPr>
        <p:spPr>
          <a:xfrm>
            <a:off x="368300" y="2274838"/>
            <a:ext cx="8235950" cy="2862322"/>
          </a:xfrm>
          <a:prstGeom prst="rect">
            <a:avLst/>
          </a:prstGeom>
        </p:spPr>
        <p:txBody>
          <a:bodyPr wrap="square">
            <a:spAutoFit/>
          </a:bodyPr>
          <a:lstStyle/>
          <a:p>
            <a:r>
              <a:rPr lang="en-US" sz="2000" dirty="0"/>
              <a:t>Before starting writing about a poem in detail, read and re-read it, ideally underlining and annotating as you go</a:t>
            </a:r>
            <a:r>
              <a:rPr lang="en-US" sz="2000" dirty="0" smtClean="0"/>
              <a:t>.</a:t>
            </a:r>
          </a:p>
          <a:p>
            <a:endParaRPr lang="en-US" sz="2000" dirty="0" smtClean="0"/>
          </a:p>
          <a:p>
            <a:r>
              <a:rPr lang="en-US" sz="2000" dirty="0" smtClean="0"/>
              <a:t> </a:t>
            </a:r>
            <a:r>
              <a:rPr lang="en-US" sz="2000" dirty="0"/>
              <a:t>Reading it three times is a useful rule of thumb: once (very briefly) for the gist, once for sorting out what it’s about (its “story”) and once for details and effects</a:t>
            </a:r>
            <a:r>
              <a:rPr lang="en-US" sz="2000" dirty="0" smtClean="0"/>
              <a:t>.</a:t>
            </a:r>
          </a:p>
          <a:p>
            <a:endParaRPr lang="en-US" sz="2000" dirty="0" smtClean="0"/>
          </a:p>
          <a:p>
            <a:r>
              <a:rPr lang="en-US" sz="2000" dirty="0" smtClean="0"/>
              <a:t> </a:t>
            </a:r>
            <a:r>
              <a:rPr lang="en-US" sz="2000" dirty="0"/>
              <a:t>You may well find your initial opinions alter once you’ve read the poem a couple of times.</a:t>
            </a:r>
          </a:p>
        </p:txBody>
      </p:sp>
    </p:spTree>
    <p:extLst>
      <p:ext uri="{BB962C8B-B14F-4D97-AF65-F5344CB8AC3E}">
        <p14:creationId xmlns:p14="http://schemas.microsoft.com/office/powerpoint/2010/main" val="26920617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p:txBody>
          <a:bodyPr>
            <a:normAutofit lnSpcReduction="10000"/>
          </a:bodyPr>
          <a:lstStyle/>
          <a:p>
            <a:r>
              <a:rPr lang="en-US" b="1" dirty="0">
                <a:solidFill>
                  <a:srgbClr val="000000"/>
                </a:solidFill>
              </a:rPr>
              <a:t>Points to think about during these initial readings:</a:t>
            </a:r>
            <a:endParaRPr lang="en-US" dirty="0">
              <a:solidFill>
                <a:srgbClr val="000000"/>
              </a:solidFill>
            </a:endParaRPr>
          </a:p>
        </p:txBody>
      </p:sp>
      <p:sp>
        <p:nvSpPr>
          <p:cNvPr id="3" name="Rectangle 2"/>
          <p:cNvSpPr/>
          <p:nvPr/>
        </p:nvSpPr>
        <p:spPr>
          <a:xfrm>
            <a:off x="368300" y="2458720"/>
            <a:ext cx="8267700" cy="3416320"/>
          </a:xfrm>
          <a:prstGeom prst="rect">
            <a:avLst/>
          </a:prstGeom>
        </p:spPr>
        <p:txBody>
          <a:bodyPr wrap="square">
            <a:spAutoFit/>
          </a:bodyPr>
          <a:lstStyle/>
          <a:p>
            <a:pPr marL="285750" indent="-285750">
              <a:buFont typeface="Arial"/>
              <a:buChar char="•"/>
            </a:pPr>
            <a:r>
              <a:rPr lang="en-US" dirty="0"/>
              <a:t> Take note of the title: it may be perfectly self explanatory, or it may carry a deeper </a:t>
            </a:r>
            <a:r>
              <a:rPr lang="en-US" dirty="0" smtClean="0"/>
              <a:t> meaning</a:t>
            </a:r>
            <a:r>
              <a:rPr lang="en-US" dirty="0"/>
              <a:t>. Either way, it usually gives a useful lead.</a:t>
            </a:r>
          </a:p>
          <a:p>
            <a:endParaRPr lang="en-US" dirty="0"/>
          </a:p>
          <a:p>
            <a:pPr marL="285750" indent="-285750">
              <a:buFont typeface="Arial"/>
              <a:buChar char="•"/>
            </a:pPr>
            <a:r>
              <a:rPr lang="en-US" dirty="0" smtClean="0"/>
              <a:t> </a:t>
            </a:r>
            <a:r>
              <a:rPr lang="en-US" dirty="0"/>
              <a:t>What is the train of thought? The best way to determine this is to track through </a:t>
            </a:r>
            <a:r>
              <a:rPr lang="en-US" dirty="0" smtClean="0"/>
              <a:t>  systematically</a:t>
            </a:r>
            <a:r>
              <a:rPr lang="en-US" dirty="0"/>
              <a:t>, reading in units of sense, not line by line. It’s usually useful to read from punctuation mark to punctuation mark, which will help break the poem into units of sense. NEVER UNDERESTIMATE THE END OF A POEM! Often the poet’s key message comes towards the end of the poem, so it’s important to be thorough. </a:t>
            </a:r>
          </a:p>
          <a:p>
            <a:endParaRPr lang="en-US" dirty="0"/>
          </a:p>
          <a:p>
            <a:pPr marL="285750" indent="-285750">
              <a:buFont typeface="Arial"/>
              <a:buChar char="•"/>
            </a:pPr>
            <a:r>
              <a:rPr lang="en-US" dirty="0"/>
              <a:t> </a:t>
            </a:r>
            <a:r>
              <a:rPr lang="en-US" dirty="0" smtClean="0"/>
              <a:t> </a:t>
            </a:r>
            <a:r>
              <a:rPr lang="en-US" dirty="0"/>
              <a:t>Is there are specific voice? If so, whose? Poets sometimes write as if they were a  </a:t>
            </a:r>
            <a:r>
              <a:rPr lang="en-US" dirty="0" smtClean="0"/>
              <a:t> different </a:t>
            </a:r>
            <a:r>
              <a:rPr lang="en-US" dirty="0"/>
              <a:t>character ( sometimes called the persona ), although often they write as </a:t>
            </a:r>
            <a:r>
              <a:rPr lang="en-US" dirty="0" smtClean="0"/>
              <a:t> </a:t>
            </a:r>
            <a:r>
              <a:rPr lang="en-US" dirty="0"/>
              <a:t>themselves, too. In either case, what is the effect of the voice?</a:t>
            </a:r>
          </a:p>
        </p:txBody>
      </p:sp>
    </p:spTree>
    <p:extLst>
      <p:ext uri="{BB962C8B-B14F-4D97-AF65-F5344CB8AC3E}">
        <p14:creationId xmlns:p14="http://schemas.microsoft.com/office/powerpoint/2010/main" val="9517392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33375" y="2191593"/>
            <a:ext cx="8334375" cy="3416320"/>
          </a:xfrm>
          <a:prstGeom prst="rect">
            <a:avLst/>
          </a:prstGeom>
        </p:spPr>
        <p:txBody>
          <a:bodyPr wrap="square">
            <a:spAutoFit/>
          </a:bodyPr>
          <a:lstStyle/>
          <a:p>
            <a:pPr marL="285750" indent="-285750">
              <a:buFont typeface="Arial"/>
              <a:buChar char="•"/>
            </a:pPr>
            <a:r>
              <a:rPr lang="en-US" dirty="0"/>
              <a:t> Is it addressed to someone? Love poems, for example, sometimes use the second person ( “you” ) which can create a very intimate feeling. If the poem is addressed to a specific person, what is the effect of this</a:t>
            </a:r>
            <a:r>
              <a:rPr lang="en-US" dirty="0" smtClean="0"/>
              <a:t>?</a:t>
            </a:r>
          </a:p>
          <a:p>
            <a:endParaRPr lang="en-US" dirty="0" smtClean="0"/>
          </a:p>
          <a:p>
            <a:pPr marL="285750" indent="-285750">
              <a:buFont typeface="Arial"/>
              <a:buChar char="•"/>
            </a:pPr>
            <a:r>
              <a:rPr lang="en-US" dirty="0" smtClean="0"/>
              <a:t>What </a:t>
            </a:r>
            <a:r>
              <a:rPr lang="en-US" dirty="0"/>
              <a:t>is the aim of the poem? Does it, for example, tell a story, describe an experience, protest about something, describe a place? Try asking yourself why the poet wrote the poem</a:t>
            </a:r>
            <a:r>
              <a:rPr lang="en-US" dirty="0" smtClean="0"/>
              <a:t>.</a:t>
            </a:r>
          </a:p>
          <a:p>
            <a:endParaRPr lang="en-US" dirty="0" smtClean="0"/>
          </a:p>
          <a:p>
            <a:pPr marL="285750" indent="-285750">
              <a:buFont typeface="Arial"/>
              <a:buChar char="•"/>
            </a:pPr>
            <a:r>
              <a:rPr lang="en-US" dirty="0" smtClean="0"/>
              <a:t> </a:t>
            </a:r>
            <a:r>
              <a:rPr lang="en-US" dirty="0"/>
              <a:t>What is its mood and atmosphere? Does it change at all? How do you know? Pinpoint words and phrases that help create the mood and atmosphere. ( If you’re a bit stuck, some people find it helpful to think in terms of the sort of music or </a:t>
            </a:r>
            <a:r>
              <a:rPr lang="en-US" dirty="0" err="1"/>
              <a:t>colours</a:t>
            </a:r>
            <a:r>
              <a:rPr lang="en-US" dirty="0"/>
              <a:t> that would provide a background to the poem. )</a:t>
            </a:r>
          </a:p>
        </p:txBody>
      </p:sp>
    </p:spTree>
    <p:extLst>
      <p:ext uri="{BB962C8B-B14F-4D97-AF65-F5344CB8AC3E}">
        <p14:creationId xmlns:p14="http://schemas.microsoft.com/office/powerpoint/2010/main" val="8608989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33375" y="2289592"/>
            <a:ext cx="8175625" cy="2862323"/>
          </a:xfrm>
          <a:prstGeom prst="rect">
            <a:avLst/>
          </a:prstGeom>
        </p:spPr>
        <p:txBody>
          <a:bodyPr wrap="square">
            <a:spAutoFit/>
          </a:bodyPr>
          <a:lstStyle/>
          <a:p>
            <a:pPr marL="285750" indent="-285750">
              <a:buFont typeface="Arial"/>
              <a:buChar char="•"/>
            </a:pPr>
            <a:r>
              <a:rPr lang="en-US" dirty="0" smtClean="0"/>
              <a:t>Focus </a:t>
            </a:r>
            <a:r>
              <a:rPr lang="en-US" dirty="0"/>
              <a:t>closely on the words used, and their effects</a:t>
            </a:r>
            <a:r>
              <a:rPr lang="en-US" dirty="0" smtClean="0"/>
              <a:t>.</a:t>
            </a:r>
          </a:p>
          <a:p>
            <a:pPr marL="285750" indent="-285750">
              <a:buFont typeface="Arial"/>
              <a:buChar char="•"/>
            </a:pPr>
            <a:endParaRPr lang="en-US" dirty="0"/>
          </a:p>
          <a:p>
            <a:pPr marL="285750" indent="-285750">
              <a:buFont typeface="Arial"/>
              <a:buChar char="•"/>
            </a:pPr>
            <a:r>
              <a:rPr lang="en-US" dirty="0" smtClean="0"/>
              <a:t> </a:t>
            </a:r>
            <a:r>
              <a:rPr lang="en-US" dirty="0"/>
              <a:t>Is there any distinctive imagery, and what are the effects of any imagery used</a:t>
            </a:r>
            <a:r>
              <a:rPr lang="en-US" dirty="0" smtClean="0"/>
              <a:t>?</a:t>
            </a:r>
          </a:p>
          <a:p>
            <a:endParaRPr lang="en-US" dirty="0"/>
          </a:p>
          <a:p>
            <a:pPr marL="285750" indent="-285750">
              <a:buFont typeface="Arial"/>
              <a:buChar char="•"/>
            </a:pPr>
            <a:r>
              <a:rPr lang="en-US" dirty="0" smtClean="0"/>
              <a:t>NEVER </a:t>
            </a:r>
            <a:r>
              <a:rPr lang="en-US" dirty="0"/>
              <a:t>“SPOT” TECHNIQUES ( “There is a simile in the second stanza” ) without </a:t>
            </a:r>
            <a:r>
              <a:rPr lang="en-US" dirty="0" smtClean="0"/>
              <a:t>      showing </a:t>
            </a:r>
            <a:r>
              <a:rPr lang="en-US" dirty="0"/>
              <a:t>how the technique contributes to the overall meaning/theme(s)</a:t>
            </a:r>
          </a:p>
          <a:p>
            <a:pPr marL="285750" indent="-285750">
              <a:buFont typeface="Arial"/>
              <a:buChar char="•"/>
            </a:pPr>
            <a:endParaRPr lang="en-US" dirty="0"/>
          </a:p>
          <a:p>
            <a:pPr marL="285750" indent="-285750">
              <a:buFont typeface="Arial"/>
              <a:buChar char="•"/>
            </a:pPr>
            <a:r>
              <a:rPr lang="en-US" dirty="0"/>
              <a:t> </a:t>
            </a:r>
            <a:r>
              <a:rPr lang="en-US" dirty="0" smtClean="0"/>
              <a:t>Remember </a:t>
            </a:r>
            <a:r>
              <a:rPr lang="en-US" dirty="0"/>
              <a:t>that  points must be proved with evidence, and then discussed</a:t>
            </a:r>
            <a:r>
              <a:rPr lang="en-US" dirty="0" smtClean="0"/>
              <a:t>/  explained</a:t>
            </a:r>
            <a:r>
              <a:rPr lang="en-US" dirty="0"/>
              <a:t>. There is no “correct” answer, but a reading and interpretation needs </a:t>
            </a:r>
            <a:r>
              <a:rPr lang="en-US" dirty="0" smtClean="0"/>
              <a:t>	to </a:t>
            </a:r>
            <a:r>
              <a:rPr lang="en-US" dirty="0"/>
              <a:t>be carefully supported.</a:t>
            </a:r>
          </a:p>
        </p:txBody>
      </p:sp>
    </p:spTree>
    <p:extLst>
      <p:ext uri="{BB962C8B-B14F-4D97-AF65-F5344CB8AC3E}">
        <p14:creationId xmlns:p14="http://schemas.microsoft.com/office/powerpoint/2010/main" val="7819498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96875" y="1720840"/>
            <a:ext cx="8350249" cy="2031325"/>
          </a:xfrm>
          <a:prstGeom prst="rect">
            <a:avLst/>
          </a:prstGeom>
        </p:spPr>
        <p:txBody>
          <a:bodyPr wrap="square">
            <a:spAutoFit/>
          </a:bodyPr>
          <a:lstStyle/>
          <a:p>
            <a:endParaRPr lang="en-US" dirty="0"/>
          </a:p>
          <a:p>
            <a:pPr marL="285750" indent="-285750">
              <a:buFont typeface="Arial"/>
              <a:buChar char="•"/>
            </a:pPr>
            <a:r>
              <a:rPr lang="en-US" dirty="0"/>
              <a:t>    What about the way the poem is put together, or </a:t>
            </a:r>
            <a:r>
              <a:rPr lang="en-US" dirty="0" err="1"/>
              <a:t>organised</a:t>
            </a:r>
            <a:r>
              <a:rPr lang="en-US" dirty="0"/>
              <a:t> - the lengths of lines, </a:t>
            </a:r>
            <a:r>
              <a:rPr lang="en-US" dirty="0" smtClean="0"/>
              <a:t>  	significant </a:t>
            </a:r>
            <a:r>
              <a:rPr lang="en-US" dirty="0"/>
              <a:t>pauses, the use of stanzas, any distinctive rhythm or rhyme? Again, </a:t>
            </a:r>
            <a:r>
              <a:rPr lang="en-US" dirty="0" smtClean="0"/>
              <a:t>	don’t </a:t>
            </a:r>
            <a:r>
              <a:rPr lang="en-US" dirty="0"/>
              <a:t>spot, but explain how what you select fits in with the overall meaning.</a:t>
            </a:r>
          </a:p>
          <a:p>
            <a:endParaRPr lang="en-US" dirty="0"/>
          </a:p>
          <a:p>
            <a:pPr marL="285750" indent="-285750">
              <a:buFont typeface="Arial"/>
              <a:buChar char="•"/>
            </a:pPr>
            <a:r>
              <a:rPr lang="en-US" dirty="0"/>
              <a:t>   What is your personal response? Does it, for example, connect with any of your </a:t>
            </a:r>
            <a:r>
              <a:rPr lang="en-US" dirty="0" smtClean="0"/>
              <a:t>	own </a:t>
            </a:r>
            <a:r>
              <a:rPr lang="en-US" dirty="0"/>
              <a:t>experiences or anything else you’ve read or seen?</a:t>
            </a:r>
          </a:p>
        </p:txBody>
      </p:sp>
    </p:spTree>
    <p:extLst>
      <p:ext uri="{BB962C8B-B14F-4D97-AF65-F5344CB8AC3E}">
        <p14:creationId xmlns:p14="http://schemas.microsoft.com/office/powerpoint/2010/main" val="35915105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873250" y="1133355"/>
            <a:ext cx="5778500" cy="5724645"/>
          </a:xfrm>
          <a:prstGeom prst="rect">
            <a:avLst/>
          </a:prstGeom>
        </p:spPr>
        <p:txBody>
          <a:bodyPr wrap="square">
            <a:spAutoFit/>
          </a:bodyPr>
          <a:lstStyle/>
          <a:p>
            <a:r>
              <a:rPr lang="en-US" sz="2400" b="1" dirty="0" smtClean="0"/>
              <a:t>Postscript</a:t>
            </a:r>
          </a:p>
          <a:p>
            <a:endParaRPr lang="en-US" b="1" dirty="0"/>
          </a:p>
          <a:p>
            <a:r>
              <a:rPr lang="en-US" dirty="0"/>
              <a:t>And some time make the time to drive out west Into County Clare, along the Flaggy Shore, In September or October, when the wind And the light are working off each other So that the ocean on one side is wild With foam and glitter, and inland among stones The surface of a slate-grey lake is lit By the earthed lightning of flock of swans, Their feathers roughed and ruffling, white on white, Their fully-grown headstrong-looking heads Tucked or cresting or busy underwater. Useless to think you'll park or capture it More thoroughly. You are neither here nor there, A hurry through which known and strange things pass As big soft buffetings come at the car sideways And catch the heart off guard and blow it open. </a:t>
            </a:r>
            <a:endParaRPr lang="en-US" dirty="0" smtClean="0"/>
          </a:p>
          <a:p>
            <a:endParaRPr lang="en-US" dirty="0"/>
          </a:p>
          <a:p>
            <a:r>
              <a:rPr lang="en-US" dirty="0"/>
              <a:t>Seamus Heaney</a:t>
            </a:r>
          </a:p>
        </p:txBody>
      </p:sp>
    </p:spTree>
    <p:extLst>
      <p:ext uri="{BB962C8B-B14F-4D97-AF65-F5344CB8AC3E}">
        <p14:creationId xmlns:p14="http://schemas.microsoft.com/office/powerpoint/2010/main" val="25455942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Y:\Tools and Systems\Educational Support\Marketing and Communications\Jay\Banners\Power Point\EDUQAS-POWERPOINTheade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30891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keep-calm-and-dont-panic-about-the-closed-book-exa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17511" y="1255605"/>
            <a:ext cx="4418239" cy="5154612"/>
          </a:xfrm>
          <a:prstGeom prst="rect">
            <a:avLst/>
          </a:prstGeom>
        </p:spPr>
      </p:pic>
    </p:spTree>
    <p:extLst>
      <p:ext uri="{BB962C8B-B14F-4D97-AF65-F5344CB8AC3E}">
        <p14:creationId xmlns:p14="http://schemas.microsoft.com/office/powerpoint/2010/main" val="2377209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39750" y="1127125"/>
            <a:ext cx="8336499" cy="4062651"/>
          </a:xfrm>
          <a:prstGeom prst="rect">
            <a:avLst/>
          </a:prstGeom>
          <a:noFill/>
        </p:spPr>
        <p:txBody>
          <a:bodyPr wrap="none" rtlCol="0">
            <a:spAutoFit/>
          </a:bodyPr>
          <a:lstStyle/>
          <a:p>
            <a:endParaRPr lang="en-US" b="1" dirty="0" smtClean="0"/>
          </a:p>
          <a:p>
            <a:endParaRPr lang="en-US" b="1" dirty="0"/>
          </a:p>
          <a:p>
            <a:endParaRPr lang="en-US" b="1" dirty="0" smtClean="0"/>
          </a:p>
          <a:p>
            <a:endParaRPr lang="en-US" b="1" dirty="0"/>
          </a:p>
          <a:p>
            <a:r>
              <a:rPr lang="en-US" sz="2400" b="1" dirty="0" smtClean="0"/>
              <a:t>And finally…..</a:t>
            </a:r>
          </a:p>
          <a:p>
            <a:endParaRPr lang="en-US" dirty="0" smtClean="0"/>
          </a:p>
          <a:p>
            <a:endParaRPr lang="en-US" dirty="0" smtClean="0"/>
          </a:p>
          <a:p>
            <a:endParaRPr lang="en-US" dirty="0" smtClean="0"/>
          </a:p>
          <a:p>
            <a:r>
              <a:rPr lang="en-US" dirty="0" smtClean="0"/>
              <a:t>“Unseen poetry is great. There’s no wrong or right answer as long as you can justify it.”</a:t>
            </a:r>
          </a:p>
          <a:p>
            <a:endParaRPr lang="en-US" dirty="0"/>
          </a:p>
          <a:p>
            <a:endParaRPr lang="en-US" dirty="0" smtClean="0"/>
          </a:p>
          <a:p>
            <a:r>
              <a:rPr lang="en-US" dirty="0" smtClean="0"/>
              <a:t>2015 English Literature candidate, on social media.</a:t>
            </a:r>
            <a:endParaRPr lang="en-US" dirty="0"/>
          </a:p>
          <a:p>
            <a:endParaRPr lang="en-US" dirty="0" smtClean="0"/>
          </a:p>
          <a:p>
            <a:endParaRPr lang="en-US" dirty="0"/>
          </a:p>
        </p:txBody>
      </p:sp>
    </p:spTree>
    <p:extLst>
      <p:ext uri="{BB962C8B-B14F-4D97-AF65-F5344CB8AC3E}">
        <p14:creationId xmlns:p14="http://schemas.microsoft.com/office/powerpoint/2010/main" val="23939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Y:\Tools and Systems\Educational Support\Marketing and Communications\Jay\Banners\Power Point\EDUQAS-POWERPOINTheade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308919"/>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Peanuts - reading.gi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600200"/>
            <a:ext cx="9144000" cy="3649916"/>
          </a:xfrm>
          <a:prstGeom prst="rect">
            <a:avLst/>
          </a:prstGeom>
        </p:spPr>
      </p:pic>
    </p:spTree>
    <p:extLst>
      <p:ext uri="{BB962C8B-B14F-4D97-AF65-F5344CB8AC3E}">
        <p14:creationId xmlns:p14="http://schemas.microsoft.com/office/powerpoint/2010/main" val="26251995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Y:\Tools and Systems\Educational Support\Marketing and Communications\Jay\Banners\Power Point\EDUQAS-POWERPOINTheade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308919"/>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281192" y="1308919"/>
            <a:ext cx="8497682" cy="1265475"/>
          </a:xfrm>
          <a:prstGeom prst="rect">
            <a:avLst/>
          </a:prstGeom>
          <a:noFill/>
        </p:spPr>
        <p:txBody>
          <a:bodyPr wrap="square" rtlCol="0">
            <a:spAutoFit/>
          </a:bodyPr>
          <a:lstStyle/>
          <a:p>
            <a:pPr>
              <a:lnSpc>
                <a:spcPct val="80000"/>
              </a:lnSpc>
            </a:pPr>
            <a:r>
              <a:rPr lang="en-US" sz="3200" b="1" dirty="0" smtClean="0"/>
              <a:t>Closed </a:t>
            </a:r>
            <a:r>
              <a:rPr lang="en-US" sz="3200" b="1" dirty="0"/>
              <a:t>book exam, not closed book course...</a:t>
            </a:r>
          </a:p>
          <a:p>
            <a:pPr>
              <a:lnSpc>
                <a:spcPct val="80000"/>
              </a:lnSpc>
            </a:pPr>
            <a:endParaRPr lang="en-US" sz="3100" kern="1100" spc="-50" dirty="0">
              <a:solidFill>
                <a:srgbClr val="DF3C06"/>
              </a:solidFill>
              <a:latin typeface="Gotham Rounded Book"/>
              <a:cs typeface="Gotham Rounded Book"/>
            </a:endParaRPr>
          </a:p>
          <a:p>
            <a:pPr>
              <a:lnSpc>
                <a:spcPct val="80000"/>
              </a:lnSpc>
            </a:pPr>
            <a:endParaRPr lang="en-US" sz="3100" kern="1100" spc="-50" dirty="0">
              <a:solidFill>
                <a:srgbClr val="F7B385"/>
              </a:solidFill>
              <a:latin typeface="Gotham Rounded Book"/>
              <a:cs typeface="Gotham Rounded Book"/>
            </a:endParaRPr>
          </a:p>
        </p:txBody>
      </p:sp>
      <p:sp>
        <p:nvSpPr>
          <p:cNvPr id="7" name="TextBox 6"/>
          <p:cNvSpPr txBox="1"/>
          <p:nvPr/>
        </p:nvSpPr>
        <p:spPr>
          <a:xfrm>
            <a:off x="281192" y="5045839"/>
            <a:ext cx="8319883" cy="584775"/>
          </a:xfrm>
          <a:prstGeom prst="rect">
            <a:avLst/>
          </a:prstGeom>
          <a:noFill/>
        </p:spPr>
        <p:txBody>
          <a:bodyPr wrap="square" rtlCol="0">
            <a:spAutoFit/>
          </a:bodyPr>
          <a:lstStyle/>
          <a:p>
            <a:pPr marL="285750" indent="-285750">
              <a:lnSpc>
                <a:spcPct val="150000"/>
              </a:lnSpc>
              <a:buFont typeface="Arial" panose="020B0604020202020204" pitchFamily="34" charset="0"/>
              <a:buChar char="•"/>
            </a:pPr>
            <a:endParaRPr lang="en-GB" sz="1600" baseline="30000" dirty="0" smtClean="0">
              <a:solidFill>
                <a:srgbClr val="5A5A59"/>
              </a:solidFill>
              <a:latin typeface="Bliss-Light"/>
              <a:cs typeface="Bliss-Light"/>
            </a:endParaRPr>
          </a:p>
          <a:p>
            <a:r>
              <a:rPr lang="en-US" sz="1600" dirty="0">
                <a:solidFill>
                  <a:srgbClr val="DF3C06"/>
                </a:solidFill>
                <a:latin typeface="Gotham Rounded Book"/>
                <a:cs typeface="Gotham Rounded Book"/>
              </a:rPr>
              <a:t> </a:t>
            </a:r>
            <a:r>
              <a:rPr lang="en-US" sz="1600" dirty="0" smtClean="0">
                <a:solidFill>
                  <a:srgbClr val="DF3C06"/>
                </a:solidFill>
                <a:latin typeface="Gotham Rounded Book"/>
                <a:cs typeface="Gotham Rounded Book"/>
              </a:rPr>
              <a:t>   </a:t>
            </a:r>
            <a:endParaRPr lang="en-US" dirty="0">
              <a:solidFill>
                <a:srgbClr val="DF3C06"/>
              </a:solidFill>
              <a:latin typeface="Gotham Rounded Book"/>
              <a:cs typeface="Gotham Rounded Book"/>
            </a:endParaRPr>
          </a:p>
        </p:txBody>
      </p:sp>
      <p:sp>
        <p:nvSpPr>
          <p:cNvPr id="3" name="Rectangle 2"/>
          <p:cNvSpPr/>
          <p:nvPr/>
        </p:nvSpPr>
        <p:spPr>
          <a:xfrm>
            <a:off x="581026" y="2070919"/>
            <a:ext cx="8197848" cy="4801315"/>
          </a:xfrm>
          <a:prstGeom prst="rect">
            <a:avLst/>
          </a:prstGeom>
        </p:spPr>
        <p:txBody>
          <a:bodyPr wrap="square">
            <a:spAutoFit/>
          </a:bodyPr>
          <a:lstStyle/>
          <a:p>
            <a:endParaRPr lang="en-US" dirty="0"/>
          </a:p>
          <a:p>
            <a:pPr marL="285750" indent="-285750">
              <a:buFont typeface="Arial"/>
              <a:buChar char="•"/>
            </a:pPr>
            <a:r>
              <a:rPr lang="en-US" dirty="0"/>
              <a:t>Reading the whole text, perhaps with annotations and/or notes made to complement this reading, is the first priority</a:t>
            </a:r>
            <a:r>
              <a:rPr lang="en-US" dirty="0" smtClean="0"/>
              <a:t>.</a:t>
            </a:r>
          </a:p>
          <a:p>
            <a:endParaRPr lang="en-US" dirty="0"/>
          </a:p>
          <a:p>
            <a:pPr marL="285750" indent="-285750">
              <a:buFont typeface="Arial"/>
              <a:buChar char="•"/>
            </a:pPr>
            <a:r>
              <a:rPr lang="en-US" dirty="0"/>
              <a:t>Nothing wrong with teacher reading aloud. Most people love being read to. If sharing reading with students, choose carefully - not everyone enjoys reading aloud. Try having students to read dialogue in novels</a:t>
            </a:r>
            <a:r>
              <a:rPr lang="en-US" dirty="0" smtClean="0"/>
              <a:t>.</a:t>
            </a:r>
          </a:p>
          <a:p>
            <a:endParaRPr lang="en-US" dirty="0"/>
          </a:p>
          <a:p>
            <a:pPr marL="285750" indent="-285750">
              <a:buFont typeface="Arial"/>
              <a:buChar char="•"/>
            </a:pPr>
            <a:r>
              <a:rPr lang="en-US" dirty="0"/>
              <a:t>Plays a different matter - need different voices, so choose carefully. In a part of the play with complex stage directions, get someone (or yourself) to read them out, whilst nominated “characters” act out the movements, and, perhaps, someone else reading the dialogue</a:t>
            </a:r>
            <a:r>
              <a:rPr lang="en-US" dirty="0" smtClean="0"/>
              <a:t>.</a:t>
            </a:r>
          </a:p>
          <a:p>
            <a:endParaRPr lang="en-US" dirty="0"/>
          </a:p>
          <a:p>
            <a:pPr marL="285750" indent="-285750">
              <a:buFont typeface="Arial"/>
              <a:buChar char="•"/>
            </a:pPr>
            <a:r>
              <a:rPr lang="en-US" dirty="0"/>
              <a:t>With Shakespeare, read whole text, but with range of techniques: punctuation mark to punctuation mark, focus on last words on lines. RSC and other companies a valuable resource here</a:t>
            </a:r>
            <a:r>
              <a:rPr lang="en-US" dirty="0" smtClean="0"/>
              <a:t>.</a:t>
            </a:r>
          </a:p>
          <a:p>
            <a:endParaRPr lang="en-US" dirty="0"/>
          </a:p>
        </p:txBody>
      </p:sp>
    </p:spTree>
    <p:extLst>
      <p:ext uri="{BB962C8B-B14F-4D97-AF65-F5344CB8AC3E}">
        <p14:creationId xmlns:p14="http://schemas.microsoft.com/office/powerpoint/2010/main" val="716446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Y:\Tools and Systems\Educational Support\Marketing and Communications\Jay\Banners\Power Point\EDUQAS-POWERPOINTheade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308919"/>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460375" y="2125126"/>
            <a:ext cx="7401412" cy="2031325"/>
          </a:xfrm>
          <a:prstGeom prst="rect">
            <a:avLst/>
          </a:prstGeom>
          <a:noFill/>
        </p:spPr>
        <p:txBody>
          <a:bodyPr wrap="square" rtlCol="0">
            <a:spAutoFit/>
          </a:bodyPr>
          <a:lstStyle/>
          <a:p>
            <a:pPr marL="285750" indent="-285750">
              <a:buFont typeface="Arial"/>
              <a:buChar char="•"/>
            </a:pPr>
            <a:r>
              <a:rPr lang="en-US" dirty="0"/>
              <a:t>It’s better to tackle film versions head on, as students will access them one way or another, so use them constructively. Discuss similarities and differences, and the reasons for this. In order to secure knowledge devise “tests”: film or text? True or false</a:t>
            </a:r>
            <a:r>
              <a:rPr lang="en-US" dirty="0" smtClean="0"/>
              <a:t>?</a:t>
            </a:r>
          </a:p>
          <a:p>
            <a:endParaRPr lang="en-US" dirty="0"/>
          </a:p>
          <a:p>
            <a:pPr marL="285750" indent="-285750">
              <a:buFont typeface="Arial"/>
              <a:buChar char="•"/>
            </a:pPr>
            <a:r>
              <a:rPr lang="en-US" dirty="0"/>
              <a:t>Throughout, keep the discussion going, with an eye on the relevant AOs, so it’s second nature, built up gradually. </a:t>
            </a:r>
          </a:p>
        </p:txBody>
      </p:sp>
    </p:spTree>
    <p:extLst>
      <p:ext uri="{BB962C8B-B14F-4D97-AF65-F5344CB8AC3E}">
        <p14:creationId xmlns:p14="http://schemas.microsoft.com/office/powerpoint/2010/main" val="22116922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Y:\Tools and Systems\Educational Support\Marketing and Communications\Jay\Banners\Power Point\EDUQAS-POWERPOINTheade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308919"/>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481547" y="1174750"/>
            <a:ext cx="5846558" cy="1077218"/>
          </a:xfrm>
          <a:prstGeom prst="rect">
            <a:avLst/>
          </a:prstGeom>
          <a:noFill/>
        </p:spPr>
        <p:txBody>
          <a:bodyPr wrap="square" rtlCol="0">
            <a:spAutoFit/>
          </a:bodyPr>
          <a:lstStyle/>
          <a:p>
            <a:endParaRPr lang="en-US" sz="3200" dirty="0"/>
          </a:p>
          <a:p>
            <a:r>
              <a:rPr lang="en-US" sz="3200" b="1" dirty="0"/>
              <a:t>Chunking up the text</a:t>
            </a:r>
            <a:endParaRPr lang="en-US" sz="3100" kern="1100" spc="-50" dirty="0" smtClean="0">
              <a:solidFill>
                <a:srgbClr val="DF3C06"/>
              </a:solidFill>
              <a:latin typeface="Gotham Rounded Book"/>
              <a:cs typeface="Gotham Rounded Book"/>
            </a:endParaRPr>
          </a:p>
        </p:txBody>
      </p:sp>
      <p:sp>
        <p:nvSpPr>
          <p:cNvPr id="3" name="Rectangle 2"/>
          <p:cNvSpPr/>
          <p:nvPr/>
        </p:nvSpPr>
        <p:spPr>
          <a:xfrm>
            <a:off x="158750" y="2459841"/>
            <a:ext cx="8620125" cy="2862323"/>
          </a:xfrm>
          <a:prstGeom prst="rect">
            <a:avLst/>
          </a:prstGeom>
        </p:spPr>
        <p:txBody>
          <a:bodyPr wrap="square">
            <a:spAutoFit/>
          </a:bodyPr>
          <a:lstStyle/>
          <a:p>
            <a:endParaRPr lang="en-US" dirty="0"/>
          </a:p>
          <a:p>
            <a:pPr marL="285750" indent="-285750">
              <a:buFont typeface="Arial"/>
              <a:buChar char="•"/>
            </a:pPr>
            <a:r>
              <a:rPr lang="en-US" dirty="0"/>
              <a:t>T</a:t>
            </a:r>
            <a:r>
              <a:rPr lang="en-US" dirty="0" smtClean="0"/>
              <a:t>he </a:t>
            </a:r>
            <a:r>
              <a:rPr lang="en-US" dirty="0"/>
              <a:t>next stage is to guide students into focusing on key sections of the text, by dividing it into stages: five or six should be enough. Could divide the story into separate installments or episodes, then consider what would be the key point or climax in each episode. Which characters feature most, and why? Find a key quotation for each episode, perhaps to serve as a title</a:t>
            </a:r>
            <a:r>
              <a:rPr lang="en-US" dirty="0" smtClean="0"/>
              <a:t>.</a:t>
            </a:r>
          </a:p>
          <a:p>
            <a:endParaRPr lang="en-US" dirty="0"/>
          </a:p>
          <a:p>
            <a:pPr marL="285750" indent="-285750">
              <a:buFont typeface="Arial"/>
              <a:buChar char="•"/>
            </a:pPr>
            <a:r>
              <a:rPr lang="en-US" dirty="0"/>
              <a:t>Groups could create freeze frames of key moments, with the rest of the class identifying and </a:t>
            </a:r>
            <a:r>
              <a:rPr lang="en-US" dirty="0" err="1"/>
              <a:t>contextualising</a:t>
            </a:r>
            <a:r>
              <a:rPr lang="en-US" dirty="0"/>
              <a:t> the moment, and choosing the best quotation as a caption.</a:t>
            </a:r>
          </a:p>
        </p:txBody>
      </p:sp>
    </p:spTree>
    <p:extLst>
      <p:ext uri="{BB962C8B-B14F-4D97-AF65-F5344CB8AC3E}">
        <p14:creationId xmlns:p14="http://schemas.microsoft.com/office/powerpoint/2010/main" val="1217131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Y:\Tools and Systems\Educational Support\Marketing and Communications\Jay\Banners\Power Point\EDUQAS-POWERPOINTheade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30891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66037" y="1334171"/>
            <a:ext cx="8319821" cy="489878"/>
          </a:xfrm>
          <a:prstGeom prst="rect">
            <a:avLst/>
          </a:prstGeom>
          <a:noFill/>
        </p:spPr>
        <p:txBody>
          <a:bodyPr wrap="square" rtlCol="0">
            <a:spAutoFit/>
          </a:bodyPr>
          <a:lstStyle/>
          <a:p>
            <a:pPr>
              <a:lnSpc>
                <a:spcPct val="80000"/>
              </a:lnSpc>
            </a:pPr>
            <a:endParaRPr lang="en-US" sz="3100" kern="1100" spc="-50" dirty="0" smtClean="0">
              <a:solidFill>
                <a:srgbClr val="DF3C06"/>
              </a:solidFill>
              <a:latin typeface="Gotham Rounded Book"/>
              <a:cs typeface="Gotham Rounded Book"/>
            </a:endParaRPr>
          </a:p>
        </p:txBody>
      </p:sp>
      <p:sp>
        <p:nvSpPr>
          <p:cNvPr id="6" name="TextBox 5"/>
          <p:cNvSpPr txBox="1"/>
          <p:nvPr/>
        </p:nvSpPr>
        <p:spPr>
          <a:xfrm>
            <a:off x="418437" y="1486571"/>
            <a:ext cx="8319821" cy="584776"/>
          </a:xfrm>
          <a:prstGeom prst="rect">
            <a:avLst/>
          </a:prstGeom>
          <a:noFill/>
        </p:spPr>
        <p:txBody>
          <a:bodyPr wrap="square" rtlCol="0">
            <a:spAutoFit/>
          </a:bodyPr>
          <a:lstStyle/>
          <a:p>
            <a:r>
              <a:rPr lang="en-US" sz="3200" b="1" dirty="0" smtClean="0"/>
              <a:t>Focus </a:t>
            </a:r>
            <a:r>
              <a:rPr lang="en-US" sz="3200" b="1" dirty="0"/>
              <a:t>on Characters</a:t>
            </a:r>
            <a:endParaRPr lang="en-US" sz="3100" kern="1100" spc="-50" dirty="0" smtClean="0">
              <a:solidFill>
                <a:srgbClr val="DF3C06"/>
              </a:solidFill>
              <a:latin typeface="Gotham Rounded Book"/>
              <a:cs typeface="Gotham Rounded Book"/>
            </a:endParaRPr>
          </a:p>
        </p:txBody>
      </p:sp>
      <p:sp>
        <p:nvSpPr>
          <p:cNvPr id="3" name="Rectangle 2"/>
          <p:cNvSpPr/>
          <p:nvPr/>
        </p:nvSpPr>
        <p:spPr>
          <a:xfrm>
            <a:off x="418437" y="2137258"/>
            <a:ext cx="8167421" cy="3416320"/>
          </a:xfrm>
          <a:prstGeom prst="rect">
            <a:avLst/>
          </a:prstGeom>
        </p:spPr>
        <p:txBody>
          <a:bodyPr wrap="square">
            <a:spAutoFit/>
          </a:bodyPr>
          <a:lstStyle/>
          <a:p>
            <a:pPr marL="285750" indent="-285750">
              <a:buFont typeface="Arial"/>
              <a:buChar char="•"/>
            </a:pPr>
            <a:r>
              <a:rPr lang="en-US" dirty="0"/>
              <a:t> Place characters in order of importance at different stages of the text, and trace their changing relationships and the reasons for these changes. Find key quotations for each stage in a character’s journey</a:t>
            </a:r>
            <a:r>
              <a:rPr lang="en-US" dirty="0" smtClean="0"/>
              <a:t>.</a:t>
            </a:r>
          </a:p>
          <a:p>
            <a:endParaRPr lang="en-US" dirty="0"/>
          </a:p>
          <a:p>
            <a:pPr marL="285750" indent="-285750">
              <a:buFont typeface="Arial"/>
              <a:buChar char="•"/>
            </a:pPr>
            <a:r>
              <a:rPr lang="en-US" dirty="0"/>
              <a:t>Stanislavski type approach: if character were an animal/bird, insect, what would they be, and why? If they were a flower/tree what sort would they be and why?/what car/drink/food would they be and why? choose a symbol to represent them/what is their chief motivation?/a brief quotation to sum them up etc. etc. Present as a poster</a:t>
            </a:r>
            <a:r>
              <a:rPr lang="en-US" dirty="0" smtClean="0"/>
              <a:t>.</a:t>
            </a:r>
          </a:p>
          <a:p>
            <a:endParaRPr lang="en-US" dirty="0" smtClean="0"/>
          </a:p>
          <a:p>
            <a:pPr marL="285750" indent="-285750">
              <a:buFont typeface="Arial"/>
              <a:buChar char="•"/>
            </a:pPr>
            <a:r>
              <a:rPr lang="en-US" dirty="0" smtClean="0"/>
              <a:t>  Once </a:t>
            </a:r>
            <a:r>
              <a:rPr lang="en-US" dirty="0"/>
              <a:t>the main characters have been clearly grasped, move on to minor characters. How and why are they important</a:t>
            </a:r>
            <a:r>
              <a:rPr lang="en-US" dirty="0" smtClean="0"/>
              <a:t>?</a:t>
            </a:r>
            <a:endParaRPr lang="en-US" dirty="0"/>
          </a:p>
        </p:txBody>
      </p:sp>
    </p:spTree>
    <p:extLst>
      <p:ext uri="{BB962C8B-B14F-4D97-AF65-F5344CB8AC3E}">
        <p14:creationId xmlns:p14="http://schemas.microsoft.com/office/powerpoint/2010/main" val="7478120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50875" y="2551837"/>
            <a:ext cx="7874000" cy="1477328"/>
          </a:xfrm>
          <a:prstGeom prst="rect">
            <a:avLst/>
          </a:prstGeom>
        </p:spPr>
        <p:txBody>
          <a:bodyPr wrap="square">
            <a:spAutoFit/>
          </a:bodyPr>
          <a:lstStyle/>
          <a:p>
            <a:pPr marL="285750" indent="-285750">
              <a:buFont typeface="Arial"/>
              <a:buChar char="•"/>
            </a:pPr>
            <a:r>
              <a:rPr lang="en-US" dirty="0"/>
              <a:t>Also with characters, “cast” them from well known actors or personalities, always with clear reasons provided for choices</a:t>
            </a:r>
            <a:r>
              <a:rPr lang="en-US" dirty="0" smtClean="0"/>
              <a:t>.</a:t>
            </a:r>
          </a:p>
          <a:p>
            <a:endParaRPr lang="en-US" dirty="0"/>
          </a:p>
          <a:p>
            <a:pPr marL="285750" indent="-285750">
              <a:buFont typeface="Arial"/>
              <a:buChar char="•"/>
            </a:pPr>
            <a:r>
              <a:rPr lang="en-US" dirty="0"/>
              <a:t>As an extension, make a “musical” from the text: songs from key moments to highlight characters/themes/mood and atmosphere.</a:t>
            </a:r>
          </a:p>
        </p:txBody>
      </p:sp>
    </p:spTree>
    <p:extLst>
      <p:ext uri="{BB962C8B-B14F-4D97-AF65-F5344CB8AC3E}">
        <p14:creationId xmlns:p14="http://schemas.microsoft.com/office/powerpoint/2010/main" val="31880728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368300" y="1409700"/>
            <a:ext cx="8418513" cy="1046163"/>
          </a:xfrm>
        </p:spPr>
        <p:txBody>
          <a:bodyPr/>
          <a:lstStyle/>
          <a:p>
            <a:r>
              <a:rPr lang="en-US" b="1" dirty="0">
                <a:solidFill>
                  <a:schemeClr val="tx1"/>
                </a:solidFill>
              </a:rPr>
              <a:t>Themes</a:t>
            </a:r>
            <a:endParaRPr lang="en-US" dirty="0">
              <a:solidFill>
                <a:schemeClr val="tx1"/>
              </a:solidFill>
            </a:endParaRPr>
          </a:p>
        </p:txBody>
      </p:sp>
      <p:sp>
        <p:nvSpPr>
          <p:cNvPr id="3" name="Rectangle 2"/>
          <p:cNvSpPr/>
          <p:nvPr/>
        </p:nvSpPr>
        <p:spPr>
          <a:xfrm>
            <a:off x="555625" y="2690336"/>
            <a:ext cx="7667625" cy="1200329"/>
          </a:xfrm>
          <a:prstGeom prst="rect">
            <a:avLst/>
          </a:prstGeom>
        </p:spPr>
        <p:txBody>
          <a:bodyPr wrap="square">
            <a:spAutoFit/>
          </a:bodyPr>
          <a:lstStyle/>
          <a:p>
            <a:pPr marL="285750" indent="-285750">
              <a:buFont typeface="Arial"/>
              <a:buChar char="•"/>
            </a:pPr>
            <a:r>
              <a:rPr lang="en-US" dirty="0"/>
              <a:t>Brainstorm themes and how they are evident at different points in the text. Place themes in order of importance</a:t>
            </a:r>
            <a:r>
              <a:rPr lang="en-US" dirty="0" smtClean="0"/>
              <a:t>.</a:t>
            </a:r>
          </a:p>
          <a:p>
            <a:endParaRPr lang="en-US" dirty="0"/>
          </a:p>
          <a:p>
            <a:pPr marL="285750" indent="-285750">
              <a:buFont typeface="Arial"/>
              <a:buChar char="•"/>
            </a:pPr>
            <a:r>
              <a:rPr lang="en-US" dirty="0"/>
              <a:t>How are themes presented through parts of the plot, locations, characters?</a:t>
            </a:r>
          </a:p>
        </p:txBody>
      </p:sp>
    </p:spTree>
    <p:extLst>
      <p:ext uri="{BB962C8B-B14F-4D97-AF65-F5344CB8AC3E}">
        <p14:creationId xmlns:p14="http://schemas.microsoft.com/office/powerpoint/2010/main" val="2379728873"/>
      </p:ext>
    </p:extLst>
  </p:cSld>
  <p:clrMapOvr>
    <a:masterClrMapping/>
  </p:clrMapOvr>
</p:sld>
</file>

<file path=ppt/theme/theme1.xml><?xml version="1.0" encoding="utf-8"?>
<a:theme xmlns:a="http://schemas.openxmlformats.org/drawingml/2006/main" name="Eduqas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conOverlay xmlns="http://schemas.microsoft.com/sharepoint/v4"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7BC5F733C7E474190C86D20B39DD1C4" ma:contentTypeVersion="1" ma:contentTypeDescription="Create a new document." ma:contentTypeScope="" ma:versionID="ac364a9d89e8f6f71a6a96d9d873916c">
  <xsd:schema xmlns:xsd="http://www.w3.org/2001/XMLSchema" xmlns:xs="http://www.w3.org/2001/XMLSchema" xmlns:p="http://schemas.microsoft.com/office/2006/metadata/properties" xmlns:ns2="http://schemas.microsoft.com/sharepoint/v4" targetNamespace="http://schemas.microsoft.com/office/2006/metadata/properties" ma:root="true" ma:fieldsID="c79c8594d4fa4c9fd200c91a62336472" ns2:_="">
    <xsd:import namespace="http://schemas.microsoft.com/sharepoint/v4"/>
    <xsd:element name="properties">
      <xsd:complexType>
        <xsd:sequence>
          <xsd:element name="documentManagement">
            <xsd:complexType>
              <xsd:all>
                <xsd:element ref="ns2:IconOverla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8"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773DC8F-AB9D-4910-94BF-5076350377AD}">
  <ds:schemaRefs>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http://purl.org/dc/terms/"/>
    <ds:schemaRef ds:uri="http://schemas.microsoft.com/sharepoint/v4"/>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3D9FB68D-A36F-4F40-9DDD-C7C8C55F1F0F}">
  <ds:schemaRefs>
    <ds:schemaRef ds:uri="http://schemas.microsoft.com/sharepoint/v3/contenttype/forms"/>
  </ds:schemaRefs>
</ds:datastoreItem>
</file>

<file path=customXml/itemProps3.xml><?xml version="1.0" encoding="utf-8"?>
<ds:datastoreItem xmlns:ds="http://schemas.openxmlformats.org/officeDocument/2006/customXml" ds:itemID="{9FDC212E-7575-431E-9E63-C0DE05502B6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Eduqas PowerPoint Template.potx</Template>
  <TotalTime>113</TotalTime>
  <Words>1604</Words>
  <Application>Microsoft Office PowerPoint</Application>
  <PresentationFormat>On-screen Show (4:3)</PresentationFormat>
  <Paragraphs>109</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Eduqas PowerPoint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WJEC</dc:creator>
  <cp:lastModifiedBy>WJEC</cp:lastModifiedBy>
  <cp:revision>21</cp:revision>
  <cp:lastPrinted>2014-04-03T15:37:56Z</cp:lastPrinted>
  <dcterms:created xsi:type="dcterms:W3CDTF">2015-02-25T09:03:39Z</dcterms:created>
  <dcterms:modified xsi:type="dcterms:W3CDTF">2015-10-23T15:27:35Z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0x01010017BC5F733C7E474190C86D20B39DD1C4</vt:lpwstr>
  </property>
</Properties>
</file>