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4"/>
  </p:notesMasterIdLst>
  <p:sldIdLst>
    <p:sldId id="257" r:id="rId4"/>
    <p:sldId id="258" r:id="rId5"/>
    <p:sldId id="259" r:id="rId6"/>
    <p:sldId id="260" r:id="rId7"/>
    <p:sldId id="357" r:id="rId8"/>
    <p:sldId id="340" r:id="rId9"/>
    <p:sldId id="353" r:id="rId10"/>
    <p:sldId id="354" r:id="rId11"/>
    <p:sldId id="355" r:id="rId12"/>
    <p:sldId id="3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157CA-EF78-44CA-A357-F00D7A99EF8B}" type="datetimeFigureOut">
              <a:rPr lang="en-GB" smtClean="0"/>
              <a:t>23/05/2024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613E0-5425-4E63-A1F0-89037B1F29CD}" type="slidenum">
              <a:rPr lang="en-GB" smtClean="0"/>
              <a:t>‹#›</a:t>
            </a:fld>
            <a:endParaRPr lang="en-GB"/>
          </a:p>
        </p:txBody>
      </p:sp>
    </p:spTree>
    <p:extLst>
      <p:ext uri="{BB962C8B-B14F-4D97-AF65-F5344CB8AC3E}">
        <p14:creationId xmlns:p14="http://schemas.microsoft.com/office/powerpoint/2010/main" val="3686627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Ideas on how to use these slides in your lesson is included in the notes these are just suggestions and the idea is this is flexible for you to edit and use as you would want to</a:t>
            </a:r>
            <a:r>
              <a:rPr lang="en-GB" dirty="0"/>
              <a:t>.</a:t>
            </a:r>
            <a:endParaRPr lang="en-US" dirty="0"/>
          </a:p>
        </p:txBody>
      </p:sp>
      <p:sp>
        <p:nvSpPr>
          <p:cNvPr id="4" name="Slide Number Placeholder 3"/>
          <p:cNvSpPr>
            <a:spLocks noGrp="1"/>
          </p:cNvSpPr>
          <p:nvPr>
            <p:ph type="sldNum" sz="quarter" idx="5"/>
          </p:nvPr>
        </p:nvSpPr>
        <p:spPr/>
        <p:txBody>
          <a:bodyPr/>
          <a:lstStyle/>
          <a:p>
            <a:fld id="{64D613E0-5425-4E63-A1F0-89037B1F29CD}" type="slidenum">
              <a:rPr lang="en-GB" smtClean="0"/>
              <a:t>3</a:t>
            </a:fld>
            <a:endParaRPr lang="en-GB"/>
          </a:p>
        </p:txBody>
      </p:sp>
    </p:spTree>
    <p:extLst>
      <p:ext uri="{BB962C8B-B14F-4D97-AF65-F5344CB8AC3E}">
        <p14:creationId xmlns:p14="http://schemas.microsoft.com/office/powerpoint/2010/main" val="276921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into your lessons the understanding of the demands of AO2 the learners need familiarity with command words to signpost the demands of the question. Consider the amount of time required to answer these mid range to high range tariff questions and ensure development of the point. Introduce scaffolds using connective words in class develop probing questions to demonstrate how the answers can be developed to ensure reasons are clearly given to attain the demands of understanding and applying to unfamiliar contexts.</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4</a:t>
            </a:fld>
            <a:endParaRPr lang="en-GB"/>
          </a:p>
        </p:txBody>
      </p:sp>
    </p:spTree>
    <p:extLst>
      <p:ext uri="{BB962C8B-B14F-4D97-AF65-F5344CB8AC3E}">
        <p14:creationId xmlns:p14="http://schemas.microsoft.com/office/powerpoint/2010/main" val="176681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 used as prior to the lesson so the pupils have some possible answers already to share with the class.</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5</a:t>
            </a:fld>
            <a:endParaRPr lang="en-GB"/>
          </a:p>
        </p:txBody>
      </p:sp>
    </p:spTree>
    <p:extLst>
      <p:ext uri="{BB962C8B-B14F-4D97-AF65-F5344CB8AC3E}">
        <p14:creationId xmlns:p14="http://schemas.microsoft.com/office/powerpoint/2010/main" val="3230946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to instill in the candidates the understanding that this is what do you know but how to think speak and write like a geographer to show the examiner how they can apply their knowledge and understanding.</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6</a:t>
            </a:fld>
            <a:endParaRPr lang="en-GB"/>
          </a:p>
        </p:txBody>
      </p:sp>
    </p:spTree>
    <p:extLst>
      <p:ext uri="{BB962C8B-B14F-4D97-AF65-F5344CB8AC3E}">
        <p14:creationId xmlns:p14="http://schemas.microsoft.com/office/powerpoint/2010/main" val="70849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they have interrogated the image consider de bugging the question, question the question activity.</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7</a:t>
            </a:fld>
            <a:endParaRPr lang="en-GB"/>
          </a:p>
        </p:txBody>
      </p:sp>
    </p:spTree>
    <p:extLst>
      <p:ext uri="{BB962C8B-B14F-4D97-AF65-F5344CB8AC3E}">
        <p14:creationId xmlns:p14="http://schemas.microsoft.com/office/powerpoint/2010/main" val="1074082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 as far as you want to take the class in the classroom. Provide A 3 sheet so they can develop this in pairs then get them to move around the room to consider other pairs links.</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8</a:t>
            </a:fld>
            <a:endParaRPr lang="en-GB"/>
          </a:p>
        </p:txBody>
      </p:sp>
    </p:spTree>
    <p:extLst>
      <p:ext uri="{BB962C8B-B14F-4D97-AF65-F5344CB8AC3E}">
        <p14:creationId xmlns:p14="http://schemas.microsoft.com/office/powerpoint/2010/main" val="346166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scaffold that must be taken away once the candidates have grasped how to structure the AO2 type question.</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9</a:t>
            </a:fld>
            <a:endParaRPr lang="en-GB"/>
          </a:p>
        </p:txBody>
      </p:sp>
    </p:spTree>
    <p:extLst>
      <p:ext uri="{BB962C8B-B14F-4D97-AF65-F5344CB8AC3E}">
        <p14:creationId xmlns:p14="http://schemas.microsoft.com/office/powerpoint/2010/main" val="1631524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F5F2-19A6-272C-3CEF-900C5C20B7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3092F08-BF31-D7BB-02BF-8A153D33B7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6CEAB2D-08E8-7697-4730-5CB33A8E5AFC}"/>
              </a:ext>
            </a:extLst>
          </p:cNvPr>
          <p:cNvSpPr>
            <a:spLocks noGrp="1"/>
          </p:cNvSpPr>
          <p:nvPr>
            <p:ph type="dt" sz="half" idx="10"/>
          </p:nvPr>
        </p:nvSpPr>
        <p:spPr/>
        <p:txBody>
          <a:bodyPr/>
          <a:lstStyle/>
          <a:p>
            <a:fld id="{3FE3A782-EA9F-425C-B6C7-72078D7F3DC2}" type="datetimeFigureOut">
              <a:rPr lang="en-GB" smtClean="0"/>
              <a:t>23/05/2024</a:t>
            </a:fld>
            <a:endParaRPr lang="en-GB"/>
          </a:p>
        </p:txBody>
      </p:sp>
      <p:sp>
        <p:nvSpPr>
          <p:cNvPr id="5" name="Footer Placeholder 4">
            <a:extLst>
              <a:ext uri="{FF2B5EF4-FFF2-40B4-BE49-F238E27FC236}">
                <a16:creationId xmlns:a16="http://schemas.microsoft.com/office/drawing/2014/main" id="{F912DB72-874A-A1D9-C7D9-8C711C3BB1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4E3D24-16E8-E92D-B2A2-F12D7898BD2E}"/>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28260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7690-5C5F-CF82-2FD6-D083D6EB1B2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7EDFED9-ECBD-C1EF-D148-92EB16B7B7B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746050C-6A2D-74A3-F5A6-1C947E82D12C}"/>
              </a:ext>
            </a:extLst>
          </p:cNvPr>
          <p:cNvSpPr>
            <a:spLocks noGrp="1"/>
          </p:cNvSpPr>
          <p:nvPr>
            <p:ph type="dt" sz="half" idx="10"/>
          </p:nvPr>
        </p:nvSpPr>
        <p:spPr/>
        <p:txBody>
          <a:bodyPr/>
          <a:lstStyle/>
          <a:p>
            <a:fld id="{3FE3A782-EA9F-425C-B6C7-72078D7F3DC2}" type="datetimeFigureOut">
              <a:rPr lang="en-GB" smtClean="0"/>
              <a:t>23/05/2024</a:t>
            </a:fld>
            <a:endParaRPr lang="en-GB"/>
          </a:p>
        </p:txBody>
      </p:sp>
      <p:sp>
        <p:nvSpPr>
          <p:cNvPr id="5" name="Footer Placeholder 4">
            <a:extLst>
              <a:ext uri="{FF2B5EF4-FFF2-40B4-BE49-F238E27FC236}">
                <a16:creationId xmlns:a16="http://schemas.microsoft.com/office/drawing/2014/main" id="{2CCD8689-9CDC-1F17-7F88-66A7409A18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2FB540-D4C8-9BCA-16B5-B8390EAA6258}"/>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309625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015D50-AF9E-451D-593B-B1F57F39E48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6A5DDBD-3339-DD44-DD91-3CD20BBAE45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741D01E-2345-8514-A7EA-AEF105D37EF5}"/>
              </a:ext>
            </a:extLst>
          </p:cNvPr>
          <p:cNvSpPr>
            <a:spLocks noGrp="1"/>
          </p:cNvSpPr>
          <p:nvPr>
            <p:ph type="dt" sz="half" idx="10"/>
          </p:nvPr>
        </p:nvSpPr>
        <p:spPr/>
        <p:txBody>
          <a:bodyPr/>
          <a:lstStyle/>
          <a:p>
            <a:fld id="{3FE3A782-EA9F-425C-B6C7-72078D7F3DC2}" type="datetimeFigureOut">
              <a:rPr lang="en-GB" smtClean="0"/>
              <a:t>23/05/2024</a:t>
            </a:fld>
            <a:endParaRPr lang="en-GB"/>
          </a:p>
        </p:txBody>
      </p:sp>
      <p:sp>
        <p:nvSpPr>
          <p:cNvPr id="5" name="Footer Placeholder 4">
            <a:extLst>
              <a:ext uri="{FF2B5EF4-FFF2-40B4-BE49-F238E27FC236}">
                <a16:creationId xmlns:a16="http://schemas.microsoft.com/office/drawing/2014/main" id="{07CBC7EC-3671-C24C-86FD-ED5847BFBF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A85B58-9805-0E29-6293-720952BCF950}"/>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327524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F984-0801-5D9F-937E-D82DF70563C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B94555D-4BEF-B0DA-456E-DE7B8DB0764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500F279-5DEC-1B91-E751-6684A50E18AD}"/>
              </a:ext>
            </a:extLst>
          </p:cNvPr>
          <p:cNvSpPr>
            <a:spLocks noGrp="1"/>
          </p:cNvSpPr>
          <p:nvPr>
            <p:ph type="dt" sz="half" idx="10"/>
          </p:nvPr>
        </p:nvSpPr>
        <p:spPr/>
        <p:txBody>
          <a:bodyPr/>
          <a:lstStyle/>
          <a:p>
            <a:fld id="{3FE3A782-EA9F-425C-B6C7-72078D7F3DC2}" type="datetimeFigureOut">
              <a:rPr lang="en-GB" smtClean="0"/>
              <a:t>23/05/2024</a:t>
            </a:fld>
            <a:endParaRPr lang="en-GB"/>
          </a:p>
        </p:txBody>
      </p:sp>
      <p:sp>
        <p:nvSpPr>
          <p:cNvPr id="5" name="Footer Placeholder 4">
            <a:extLst>
              <a:ext uri="{FF2B5EF4-FFF2-40B4-BE49-F238E27FC236}">
                <a16:creationId xmlns:a16="http://schemas.microsoft.com/office/drawing/2014/main" id="{6C606140-C2A8-8E05-4595-AFE44B07A7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343CFE-9B64-0380-6BFB-490E2A185432}"/>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120156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9262-5B34-4F51-7B67-AA206FAC802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19115F4-3900-3AE6-EB96-FEB78AB817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7BFFE2C-6C9A-0C55-EF3E-E49B4B913C4F}"/>
              </a:ext>
            </a:extLst>
          </p:cNvPr>
          <p:cNvSpPr>
            <a:spLocks noGrp="1"/>
          </p:cNvSpPr>
          <p:nvPr>
            <p:ph type="dt" sz="half" idx="10"/>
          </p:nvPr>
        </p:nvSpPr>
        <p:spPr/>
        <p:txBody>
          <a:bodyPr/>
          <a:lstStyle/>
          <a:p>
            <a:fld id="{3FE3A782-EA9F-425C-B6C7-72078D7F3DC2}" type="datetimeFigureOut">
              <a:rPr lang="en-GB" smtClean="0"/>
              <a:t>23/05/2024</a:t>
            </a:fld>
            <a:endParaRPr lang="en-GB"/>
          </a:p>
        </p:txBody>
      </p:sp>
      <p:sp>
        <p:nvSpPr>
          <p:cNvPr id="5" name="Footer Placeholder 4">
            <a:extLst>
              <a:ext uri="{FF2B5EF4-FFF2-40B4-BE49-F238E27FC236}">
                <a16:creationId xmlns:a16="http://schemas.microsoft.com/office/drawing/2014/main" id="{6202916A-4B2F-BF38-0114-B38F646FE7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E36FA4-57E2-BBD7-2558-986F7C3E9B49}"/>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134363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0648-D913-308A-D88E-6DC7C7B1249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3E47203-0954-A0E3-4728-4B95DE980CA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3E531B0-DDF7-A277-922B-215B962DCA7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5DCA00E-C7EC-0E4F-E0AF-98E49D6379E9}"/>
              </a:ext>
            </a:extLst>
          </p:cNvPr>
          <p:cNvSpPr>
            <a:spLocks noGrp="1"/>
          </p:cNvSpPr>
          <p:nvPr>
            <p:ph type="dt" sz="half" idx="10"/>
          </p:nvPr>
        </p:nvSpPr>
        <p:spPr/>
        <p:txBody>
          <a:bodyPr/>
          <a:lstStyle/>
          <a:p>
            <a:fld id="{3FE3A782-EA9F-425C-B6C7-72078D7F3DC2}" type="datetimeFigureOut">
              <a:rPr lang="en-GB" smtClean="0"/>
              <a:t>23/05/2024</a:t>
            </a:fld>
            <a:endParaRPr lang="en-GB"/>
          </a:p>
        </p:txBody>
      </p:sp>
      <p:sp>
        <p:nvSpPr>
          <p:cNvPr id="6" name="Footer Placeholder 5">
            <a:extLst>
              <a:ext uri="{FF2B5EF4-FFF2-40B4-BE49-F238E27FC236}">
                <a16:creationId xmlns:a16="http://schemas.microsoft.com/office/drawing/2014/main" id="{24BBB3B5-4EA8-4F4E-A840-119A2A166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695677-5ED5-9114-7F30-107C1F3EDCBF}"/>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57837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4D86-B563-3C59-D817-A21F75E2825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E883CE9-2E1E-D402-7513-D0F9C0896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2BC0F82-87E4-C312-0E3F-EC1E129B6B5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CF44D75-7FDA-A599-4C7C-BEDFB1440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CEE9D16-C192-C97E-387F-6E96E333E8B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EC1710F-4B3C-210B-A699-C704CDD98E73}"/>
              </a:ext>
            </a:extLst>
          </p:cNvPr>
          <p:cNvSpPr>
            <a:spLocks noGrp="1"/>
          </p:cNvSpPr>
          <p:nvPr>
            <p:ph type="dt" sz="half" idx="10"/>
          </p:nvPr>
        </p:nvSpPr>
        <p:spPr/>
        <p:txBody>
          <a:bodyPr/>
          <a:lstStyle/>
          <a:p>
            <a:fld id="{3FE3A782-EA9F-425C-B6C7-72078D7F3DC2}" type="datetimeFigureOut">
              <a:rPr lang="en-GB" smtClean="0"/>
              <a:t>23/05/2024</a:t>
            </a:fld>
            <a:endParaRPr lang="en-GB"/>
          </a:p>
        </p:txBody>
      </p:sp>
      <p:sp>
        <p:nvSpPr>
          <p:cNvPr id="8" name="Footer Placeholder 7">
            <a:extLst>
              <a:ext uri="{FF2B5EF4-FFF2-40B4-BE49-F238E27FC236}">
                <a16:creationId xmlns:a16="http://schemas.microsoft.com/office/drawing/2014/main" id="{352CCF60-9F14-2132-D1B6-80711CFBAF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4D6C56-5F03-BFA0-98BE-15926D37F45C}"/>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27345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A806-8516-4665-FD28-FD41141CCA0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7AE363E-D243-434A-0CAE-196DEBDAC19B}"/>
              </a:ext>
            </a:extLst>
          </p:cNvPr>
          <p:cNvSpPr>
            <a:spLocks noGrp="1"/>
          </p:cNvSpPr>
          <p:nvPr>
            <p:ph type="dt" sz="half" idx="10"/>
          </p:nvPr>
        </p:nvSpPr>
        <p:spPr/>
        <p:txBody>
          <a:bodyPr/>
          <a:lstStyle/>
          <a:p>
            <a:fld id="{3FE3A782-EA9F-425C-B6C7-72078D7F3DC2}" type="datetimeFigureOut">
              <a:rPr lang="en-GB" smtClean="0"/>
              <a:t>23/05/2024</a:t>
            </a:fld>
            <a:endParaRPr lang="en-GB"/>
          </a:p>
        </p:txBody>
      </p:sp>
      <p:sp>
        <p:nvSpPr>
          <p:cNvPr id="4" name="Footer Placeholder 3">
            <a:extLst>
              <a:ext uri="{FF2B5EF4-FFF2-40B4-BE49-F238E27FC236}">
                <a16:creationId xmlns:a16="http://schemas.microsoft.com/office/drawing/2014/main" id="{C6BC75C2-33E4-D883-AF1D-19B12AFFE8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46D0D7-98F1-EF65-D810-529211C4E171}"/>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364729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185BB5-1C45-8E21-8EF4-8CE4C7DD0C15}"/>
              </a:ext>
            </a:extLst>
          </p:cNvPr>
          <p:cNvSpPr>
            <a:spLocks noGrp="1"/>
          </p:cNvSpPr>
          <p:nvPr>
            <p:ph type="dt" sz="half" idx="10"/>
          </p:nvPr>
        </p:nvSpPr>
        <p:spPr/>
        <p:txBody>
          <a:bodyPr/>
          <a:lstStyle/>
          <a:p>
            <a:fld id="{3FE3A782-EA9F-425C-B6C7-72078D7F3DC2}" type="datetimeFigureOut">
              <a:rPr lang="en-GB" smtClean="0"/>
              <a:t>23/05/2024</a:t>
            </a:fld>
            <a:endParaRPr lang="en-GB"/>
          </a:p>
        </p:txBody>
      </p:sp>
      <p:sp>
        <p:nvSpPr>
          <p:cNvPr id="3" name="Footer Placeholder 2">
            <a:extLst>
              <a:ext uri="{FF2B5EF4-FFF2-40B4-BE49-F238E27FC236}">
                <a16:creationId xmlns:a16="http://schemas.microsoft.com/office/drawing/2014/main" id="{241FEAF9-9F33-B4EE-CCE2-95DB0371F9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2EA11E-A991-CAFB-D426-9B46A72BF656}"/>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231328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EB99-2EF0-D095-41C3-E058429182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39EDB52-6A3E-1D0A-B73B-A99336B012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A375E2E-575E-60F9-2C2D-D3A395D71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D303A5-6635-444E-5FCF-0558E18B9A1D}"/>
              </a:ext>
            </a:extLst>
          </p:cNvPr>
          <p:cNvSpPr>
            <a:spLocks noGrp="1"/>
          </p:cNvSpPr>
          <p:nvPr>
            <p:ph type="dt" sz="half" idx="10"/>
          </p:nvPr>
        </p:nvSpPr>
        <p:spPr/>
        <p:txBody>
          <a:bodyPr/>
          <a:lstStyle/>
          <a:p>
            <a:fld id="{3FE3A782-EA9F-425C-B6C7-72078D7F3DC2}" type="datetimeFigureOut">
              <a:rPr lang="en-GB" smtClean="0"/>
              <a:t>23/05/2024</a:t>
            </a:fld>
            <a:endParaRPr lang="en-GB"/>
          </a:p>
        </p:txBody>
      </p:sp>
      <p:sp>
        <p:nvSpPr>
          <p:cNvPr id="6" name="Footer Placeholder 5">
            <a:extLst>
              <a:ext uri="{FF2B5EF4-FFF2-40B4-BE49-F238E27FC236}">
                <a16:creationId xmlns:a16="http://schemas.microsoft.com/office/drawing/2014/main" id="{A329B95C-53A1-2740-477F-BE6A030C8E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0DB181-7BBF-A61F-3675-EF741BF8C91A}"/>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281139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2C77-AF7B-36BA-3EFE-C94B4B4A165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CB13EF0-10B3-5591-D8B3-03294EA74C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E13F7C-1AC7-9581-E16D-F90F40C0A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E4E0A5-F7C0-40C2-60B2-774A62CBEC08}"/>
              </a:ext>
            </a:extLst>
          </p:cNvPr>
          <p:cNvSpPr>
            <a:spLocks noGrp="1"/>
          </p:cNvSpPr>
          <p:nvPr>
            <p:ph type="dt" sz="half" idx="10"/>
          </p:nvPr>
        </p:nvSpPr>
        <p:spPr/>
        <p:txBody>
          <a:bodyPr/>
          <a:lstStyle/>
          <a:p>
            <a:fld id="{3FE3A782-EA9F-425C-B6C7-72078D7F3DC2}" type="datetimeFigureOut">
              <a:rPr lang="en-GB" smtClean="0"/>
              <a:t>23/05/2024</a:t>
            </a:fld>
            <a:endParaRPr lang="en-GB"/>
          </a:p>
        </p:txBody>
      </p:sp>
      <p:sp>
        <p:nvSpPr>
          <p:cNvPr id="6" name="Footer Placeholder 5">
            <a:extLst>
              <a:ext uri="{FF2B5EF4-FFF2-40B4-BE49-F238E27FC236}">
                <a16:creationId xmlns:a16="http://schemas.microsoft.com/office/drawing/2014/main" id="{6308377D-FEBB-7DFB-C45A-1552B168ED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D02F-E137-5300-B391-F87606B05ED6}"/>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45874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EF3ABF-DA86-10DA-7E31-F00EF00A4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82B2756-6198-7A6E-D321-687E0D6989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361EE6E-1650-7EB7-4852-539311927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3A782-EA9F-425C-B6C7-72078D7F3DC2}" type="datetimeFigureOut">
              <a:rPr lang="en-GB" smtClean="0"/>
              <a:t>23/05/2024</a:t>
            </a:fld>
            <a:endParaRPr lang="en-GB"/>
          </a:p>
        </p:txBody>
      </p:sp>
      <p:sp>
        <p:nvSpPr>
          <p:cNvPr id="5" name="Footer Placeholder 4">
            <a:extLst>
              <a:ext uri="{FF2B5EF4-FFF2-40B4-BE49-F238E27FC236}">
                <a16:creationId xmlns:a16="http://schemas.microsoft.com/office/drawing/2014/main" id="{48988F7D-ED3D-1BB8-124E-7A8F070996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E64430-EEBC-872C-A9BC-1B47C6EA1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57FB7-64B7-4A14-8801-EBBAEEE21FD2}" type="slidenum">
              <a:rPr lang="en-GB" smtClean="0"/>
              <a:t>‹#›</a:t>
            </a:fld>
            <a:endParaRPr lang="en-GB"/>
          </a:p>
        </p:txBody>
      </p:sp>
    </p:spTree>
    <p:extLst>
      <p:ext uri="{BB962C8B-B14F-4D97-AF65-F5344CB8AC3E}">
        <p14:creationId xmlns:p14="http://schemas.microsoft.com/office/powerpoint/2010/main" val="3477288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latt Projects | Photos, videos, logos, illustrations and branding on  Behance">
            <a:extLst>
              <a:ext uri="{FF2B5EF4-FFF2-40B4-BE49-F238E27FC236}">
                <a16:creationId xmlns:a16="http://schemas.microsoft.com/office/drawing/2014/main" id="{EF59F56C-E360-DF3B-34CC-5B0209AC78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89" b="10326"/>
          <a:stretch/>
        </p:blipFill>
        <p:spPr bwMode="auto">
          <a:xfrm>
            <a:off x="-3048" y="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050578-4FA4-FDBD-8FCD-4C539F181BC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7200" dirty="0" err="1">
                <a:latin typeface="Arial" panose="020B0604020202020204" pitchFamily="34" charset="0"/>
                <a:cs typeface="Arial" panose="020B0604020202020204" pitchFamily="34" charset="0"/>
              </a:rPr>
              <a:t>GeogShots</a:t>
            </a:r>
            <a:r>
              <a:rPr lang="en-US" sz="7200" dirty="0">
                <a:solidFill>
                  <a:srgbClr val="FFFFFF"/>
                </a:solidFill>
                <a:latin typeface="Arial" panose="020B0604020202020204" pitchFamily="34" charset="0"/>
                <a:cs typeface="Arial" panose="020B0604020202020204" pitchFamily="34" charset="0"/>
              </a:rPr>
              <a:t> </a:t>
            </a:r>
            <a:endParaRPr lang="en-GB" sz="7200" dirty="0">
              <a:solidFill>
                <a:srgbClr val="FFFFFF"/>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ADBD2FB-DC06-894A-A371-8F3E717D239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sz="900" dirty="0">
                <a:solidFill>
                  <a:srgbClr val="FFFFFF"/>
                </a:solidFill>
                <a:latin typeface="Arial" panose="020B0604020202020204" pitchFamily="34" charset="0"/>
                <a:cs typeface="Arial" panose="020B0604020202020204" pitchFamily="34" charset="0"/>
              </a:rPr>
              <a:t>CC BY-NC-ND 4.0</a:t>
            </a:r>
          </a:p>
        </p:txBody>
      </p:sp>
      <p:pic>
        <p:nvPicPr>
          <p:cNvPr id="5" name="Picture 4">
            <a:extLst>
              <a:ext uri="{FF2B5EF4-FFF2-40B4-BE49-F238E27FC236}">
                <a16:creationId xmlns:a16="http://schemas.microsoft.com/office/drawing/2014/main" id="{4FD33A7C-ED23-DE95-CB08-59613C0896EC}"/>
              </a:ext>
            </a:extLst>
          </p:cNvPr>
          <p:cNvPicPr>
            <a:picLocks noChangeAspect="1"/>
          </p:cNvPicPr>
          <p:nvPr/>
        </p:nvPicPr>
        <p:blipFill>
          <a:blip r:embed="rId3"/>
          <a:stretch>
            <a:fillRect/>
          </a:stretch>
        </p:blipFill>
        <p:spPr>
          <a:xfrm>
            <a:off x="8418195" y="152135"/>
            <a:ext cx="973207" cy="972105"/>
          </a:xfrm>
          <a:prstGeom prst="rect">
            <a:avLst/>
          </a:prstGeom>
        </p:spPr>
      </p:pic>
    </p:spTree>
    <p:extLst>
      <p:ext uri="{BB962C8B-B14F-4D97-AF65-F5344CB8AC3E}">
        <p14:creationId xmlns:p14="http://schemas.microsoft.com/office/powerpoint/2010/main" val="9952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F5F7E0-85F6-41CF-9A06-6C5F7D591E86}"/>
              </a:ext>
            </a:extLst>
          </p:cNvPr>
          <p:cNvSpPr txBox="1"/>
          <p:nvPr/>
        </p:nvSpPr>
        <p:spPr>
          <a:xfrm>
            <a:off x="221943" y="213063"/>
            <a:ext cx="9765436" cy="1569660"/>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You must state whether you agree or disagree with the statement or not. It is possible that you only partially agree. The examiner is not looking for a particular yes or no. It’s the way you use the evidence to support your decision that is important.</a:t>
            </a:r>
          </a:p>
        </p:txBody>
      </p:sp>
      <p:pic>
        <p:nvPicPr>
          <p:cNvPr id="3" name="Picture 2">
            <a:extLst>
              <a:ext uri="{FF2B5EF4-FFF2-40B4-BE49-F238E27FC236}">
                <a16:creationId xmlns:a16="http://schemas.microsoft.com/office/drawing/2014/main" id="{5940B53F-508C-4012-BA4A-868559A54B43}"/>
              </a:ext>
            </a:extLst>
          </p:cNvPr>
          <p:cNvPicPr>
            <a:picLocks noChangeAspect="1"/>
          </p:cNvPicPr>
          <p:nvPr/>
        </p:nvPicPr>
        <p:blipFill rotWithShape="1">
          <a:blip r:embed="rId2"/>
          <a:srcRect l="26407" t="22917" r="23750" b="26944"/>
          <a:stretch/>
        </p:blipFill>
        <p:spPr>
          <a:xfrm>
            <a:off x="67878" y="3578175"/>
            <a:ext cx="4601777" cy="2603828"/>
          </a:xfrm>
          <a:prstGeom prst="rect">
            <a:avLst/>
          </a:prstGeom>
        </p:spPr>
      </p:pic>
      <p:sp>
        <p:nvSpPr>
          <p:cNvPr id="4" name="TextBox 3">
            <a:extLst>
              <a:ext uri="{FF2B5EF4-FFF2-40B4-BE49-F238E27FC236}">
                <a16:creationId xmlns:a16="http://schemas.microsoft.com/office/drawing/2014/main" id="{47CC6EB5-B146-4ED6-93F2-351FCB912312}"/>
              </a:ext>
            </a:extLst>
          </p:cNvPr>
          <p:cNvSpPr txBox="1"/>
          <p:nvPr/>
        </p:nvSpPr>
        <p:spPr>
          <a:xfrm>
            <a:off x="630316" y="2505670"/>
            <a:ext cx="3116062"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These types of connectives can help you develop your reasons for your decision.</a:t>
            </a:r>
          </a:p>
        </p:txBody>
      </p:sp>
      <p:sp>
        <p:nvSpPr>
          <p:cNvPr id="5" name="TextBox 4">
            <a:extLst>
              <a:ext uri="{FF2B5EF4-FFF2-40B4-BE49-F238E27FC236}">
                <a16:creationId xmlns:a16="http://schemas.microsoft.com/office/drawing/2014/main" id="{21045763-7879-4C13-9B02-0208D3D4A252}"/>
              </a:ext>
            </a:extLst>
          </p:cNvPr>
          <p:cNvSpPr txBox="1"/>
          <p:nvPr/>
        </p:nvSpPr>
        <p:spPr>
          <a:xfrm>
            <a:off x="6801776" y="2505670"/>
            <a:ext cx="3116062"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Or you can use the washing line to help you state your decision</a:t>
            </a:r>
          </a:p>
        </p:txBody>
      </p:sp>
      <p:pic>
        <p:nvPicPr>
          <p:cNvPr id="8" name="Picture 7">
            <a:extLst>
              <a:ext uri="{FF2B5EF4-FFF2-40B4-BE49-F238E27FC236}">
                <a16:creationId xmlns:a16="http://schemas.microsoft.com/office/drawing/2014/main" id="{C9FDB771-E77D-4BEE-BFE7-FADC14D69564}"/>
              </a:ext>
            </a:extLst>
          </p:cNvPr>
          <p:cNvPicPr>
            <a:picLocks noChangeAspect="1"/>
          </p:cNvPicPr>
          <p:nvPr/>
        </p:nvPicPr>
        <p:blipFill rotWithShape="1">
          <a:blip r:embed="rId3"/>
          <a:srcRect l="15640" t="19495" r="13412" b="29952"/>
          <a:stretch/>
        </p:blipFill>
        <p:spPr>
          <a:xfrm>
            <a:off x="5681710" y="3455549"/>
            <a:ext cx="6196612" cy="2483612"/>
          </a:xfrm>
          <a:prstGeom prst="rect">
            <a:avLst/>
          </a:prstGeom>
        </p:spPr>
      </p:pic>
      <p:pic>
        <p:nvPicPr>
          <p:cNvPr id="6" name="Picture 5">
            <a:extLst>
              <a:ext uri="{FF2B5EF4-FFF2-40B4-BE49-F238E27FC236}">
                <a16:creationId xmlns:a16="http://schemas.microsoft.com/office/drawing/2014/main" id="{8F03FD65-451D-7881-2EAB-352B00D4C185}"/>
              </a:ext>
            </a:extLst>
          </p:cNvPr>
          <p:cNvPicPr>
            <a:picLocks noChangeAspect="1"/>
          </p:cNvPicPr>
          <p:nvPr/>
        </p:nvPicPr>
        <p:blipFill>
          <a:blip r:embed="rId4"/>
          <a:stretch>
            <a:fillRect/>
          </a:stretch>
        </p:blipFill>
        <p:spPr>
          <a:xfrm>
            <a:off x="10920651" y="263730"/>
            <a:ext cx="973207" cy="972105"/>
          </a:xfrm>
          <a:prstGeom prst="rect">
            <a:avLst/>
          </a:prstGeom>
        </p:spPr>
      </p:pic>
    </p:spTree>
    <p:extLst>
      <p:ext uri="{BB962C8B-B14F-4D97-AF65-F5344CB8AC3E}">
        <p14:creationId xmlns:p14="http://schemas.microsoft.com/office/powerpoint/2010/main" val="109693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D707-5A1D-1B16-62AC-9F5AA59FE663}"/>
              </a:ext>
            </a:extLst>
          </p:cNvPr>
          <p:cNvSpPr>
            <a:spLocks noGrp="1"/>
          </p:cNvSpPr>
          <p:nvPr>
            <p:ph type="title"/>
          </p:nvPr>
        </p:nvSpPr>
        <p:spPr/>
        <p:txBody>
          <a:bodyPr>
            <a:normAutofit/>
          </a:bodyPr>
          <a:lstStyle/>
          <a:p>
            <a:r>
              <a:rPr lang="en-US" sz="5400" b="1" dirty="0" err="1">
                <a:latin typeface="Arial" panose="020B0604020202020204" pitchFamily="34" charset="0"/>
                <a:cs typeface="Arial" panose="020B0604020202020204" pitchFamily="34" charset="0"/>
              </a:rPr>
              <a:t>GeogShot</a:t>
            </a:r>
            <a:r>
              <a:rPr lang="en-US" sz="5400" b="1" dirty="0">
                <a:latin typeface="Arial" panose="020B0604020202020204" pitchFamily="34" charset="0"/>
                <a:cs typeface="Arial" panose="020B0604020202020204" pitchFamily="34" charset="0"/>
              </a:rPr>
              <a:t>.</a:t>
            </a:r>
            <a:endParaRPr lang="en-GB" sz="5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6A2479E-81ED-FB8A-0E13-44F6CA7B4F4E}"/>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 10-minute solution focused “shot” of geography to help guide your learners to more successful responses in the exam.</a:t>
            </a:r>
          </a:p>
          <a:p>
            <a:r>
              <a:rPr lang="en-US" dirty="0">
                <a:latin typeface="Arial" panose="020B0604020202020204" pitchFamily="34" charset="0"/>
                <a:cs typeface="Arial" panose="020B0604020202020204" pitchFamily="34" charset="0"/>
              </a:rPr>
              <a:t>They are designed so you can fit these resources into your existing lesson plan or adapt as you want.</a:t>
            </a:r>
          </a:p>
          <a:p>
            <a:r>
              <a:rPr lang="en-US" dirty="0">
                <a:latin typeface="Arial" panose="020B0604020202020204" pitchFamily="34" charset="0"/>
                <a:cs typeface="Arial" panose="020B0604020202020204" pitchFamily="34" charset="0"/>
              </a:rPr>
              <a:t>Each builds on identified actions from examiners reports.</a:t>
            </a:r>
          </a:p>
          <a:p>
            <a:r>
              <a:rPr lang="en-US" dirty="0">
                <a:latin typeface="Arial" panose="020B0604020202020204" pitchFamily="34" charset="0"/>
                <a:cs typeface="Arial" panose="020B0604020202020204" pitchFamily="34" charset="0"/>
              </a:rPr>
              <a:t>They could be part of your intervention strategy to support and challenge your learners in class.</a:t>
            </a:r>
          </a:p>
          <a:p>
            <a:r>
              <a:rPr lang="en-US" dirty="0">
                <a:latin typeface="Arial" panose="020B0604020202020204" pitchFamily="34" charset="0"/>
                <a:cs typeface="Arial" panose="020B0604020202020204" pitchFamily="34" charset="0"/>
              </a:rPr>
              <a:t>They are designed to allow you to insert a relevant question to work on from any aspect within the specification.</a:t>
            </a: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CF1B393-3756-7C16-BD60-E30F26BB83FD}"/>
              </a:ext>
            </a:extLst>
          </p:cNvPr>
          <p:cNvPicPr>
            <a:picLocks noChangeAspect="1"/>
          </p:cNvPicPr>
          <p:nvPr/>
        </p:nvPicPr>
        <p:blipFill>
          <a:blip r:embed="rId2"/>
          <a:stretch>
            <a:fillRect/>
          </a:stretch>
        </p:blipFill>
        <p:spPr>
          <a:xfrm>
            <a:off x="10424242" y="365125"/>
            <a:ext cx="973207" cy="972105"/>
          </a:xfrm>
          <a:prstGeom prst="rect">
            <a:avLst/>
          </a:prstGeom>
        </p:spPr>
      </p:pic>
    </p:spTree>
    <p:extLst>
      <p:ext uri="{BB962C8B-B14F-4D97-AF65-F5344CB8AC3E}">
        <p14:creationId xmlns:p14="http://schemas.microsoft.com/office/powerpoint/2010/main" val="420295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84900B-EF04-8365-043D-A7A841DB52DA}"/>
              </a:ext>
            </a:extLst>
          </p:cNvPr>
          <p:cNvPicPr>
            <a:picLocks noChangeAspect="1"/>
          </p:cNvPicPr>
          <p:nvPr/>
        </p:nvPicPr>
        <p:blipFill>
          <a:blip r:embed="rId3"/>
          <a:stretch>
            <a:fillRect/>
          </a:stretch>
        </p:blipFill>
        <p:spPr>
          <a:xfrm>
            <a:off x="247650" y="4067175"/>
            <a:ext cx="3914775" cy="2609850"/>
          </a:xfrm>
          <a:prstGeom prst="rect">
            <a:avLst/>
          </a:prstGeom>
        </p:spPr>
      </p:pic>
      <p:sp>
        <p:nvSpPr>
          <p:cNvPr id="6" name="TextBox 5">
            <a:extLst>
              <a:ext uri="{FF2B5EF4-FFF2-40B4-BE49-F238E27FC236}">
                <a16:creationId xmlns:a16="http://schemas.microsoft.com/office/drawing/2014/main" id="{55F3335A-5AF0-2BF2-345A-910B0A13F9E6}"/>
              </a:ext>
            </a:extLst>
          </p:cNvPr>
          <p:cNvSpPr txBox="1"/>
          <p:nvPr/>
        </p:nvSpPr>
        <p:spPr>
          <a:xfrm>
            <a:off x="322555" y="6677025"/>
            <a:ext cx="893685" cy="230832"/>
          </a:xfrm>
          <a:prstGeom prst="rect">
            <a:avLst/>
          </a:prstGeom>
          <a:noFill/>
        </p:spPr>
        <p:txBody>
          <a:bodyPr wrap="square">
            <a:spAutoFit/>
          </a:bodyPr>
          <a:lstStyle/>
          <a:p>
            <a:r>
              <a:rPr lang="en-GB" sz="900" dirty="0"/>
              <a:t>CC BY-SA 3.0 </a:t>
            </a:r>
          </a:p>
        </p:txBody>
      </p:sp>
      <p:sp>
        <p:nvSpPr>
          <p:cNvPr id="7" name="Rectangle 6">
            <a:extLst>
              <a:ext uri="{FF2B5EF4-FFF2-40B4-BE49-F238E27FC236}">
                <a16:creationId xmlns:a16="http://schemas.microsoft.com/office/drawing/2014/main" id="{48284A7F-229D-6391-CDE3-612655FA5900}"/>
              </a:ext>
            </a:extLst>
          </p:cNvPr>
          <p:cNvSpPr/>
          <p:nvPr/>
        </p:nvSpPr>
        <p:spPr>
          <a:xfrm>
            <a:off x="247650" y="692458"/>
            <a:ext cx="4172505" cy="29029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It is important your learners know the demands of the different assessment objectives and how to recognize the requirements they have to demonstrate in their response to exam questions.</a:t>
            </a:r>
            <a:endParaRPr lang="en-GB" sz="2400" dirty="0">
              <a:latin typeface="Arial" panose="020B0604020202020204" pitchFamily="34" charset="0"/>
              <a:cs typeface="Arial" panose="020B0604020202020204" pitchFamily="34" charset="0"/>
            </a:endParaRPr>
          </a:p>
        </p:txBody>
      </p:sp>
      <p:sp>
        <p:nvSpPr>
          <p:cNvPr id="9" name="Explosion: 8 Points 8">
            <a:extLst>
              <a:ext uri="{FF2B5EF4-FFF2-40B4-BE49-F238E27FC236}">
                <a16:creationId xmlns:a16="http://schemas.microsoft.com/office/drawing/2014/main" id="{6DB627C9-41A4-D677-1B85-72ECC3EB271C}"/>
              </a:ext>
            </a:extLst>
          </p:cNvPr>
          <p:cNvSpPr/>
          <p:nvPr/>
        </p:nvSpPr>
        <p:spPr>
          <a:xfrm>
            <a:off x="4947821" y="878889"/>
            <a:ext cx="6362330" cy="5291092"/>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How can this be included in your lesson?</a:t>
            </a:r>
            <a:endParaRPr lang="en-GB" sz="320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C4699CC-B5B8-9A86-04D2-30BEEA930E0C}"/>
              </a:ext>
            </a:extLst>
          </p:cNvPr>
          <p:cNvPicPr>
            <a:picLocks noChangeAspect="1"/>
          </p:cNvPicPr>
          <p:nvPr/>
        </p:nvPicPr>
        <p:blipFill>
          <a:blip r:embed="rId4"/>
          <a:stretch>
            <a:fillRect/>
          </a:stretch>
        </p:blipFill>
        <p:spPr>
          <a:xfrm>
            <a:off x="10721858" y="392836"/>
            <a:ext cx="973207" cy="972105"/>
          </a:xfrm>
          <a:prstGeom prst="rect">
            <a:avLst/>
          </a:prstGeom>
        </p:spPr>
      </p:pic>
    </p:spTree>
    <p:extLst>
      <p:ext uri="{BB962C8B-B14F-4D97-AF65-F5344CB8AC3E}">
        <p14:creationId xmlns:p14="http://schemas.microsoft.com/office/powerpoint/2010/main" val="351903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ive Process 1">
            <a:extLst>
              <a:ext uri="{FF2B5EF4-FFF2-40B4-BE49-F238E27FC236}">
                <a16:creationId xmlns:a16="http://schemas.microsoft.com/office/drawing/2014/main" id="{19835800-CA34-4634-CA8E-36BF962D70A6}"/>
              </a:ext>
            </a:extLst>
          </p:cNvPr>
          <p:cNvSpPr/>
          <p:nvPr/>
        </p:nvSpPr>
        <p:spPr>
          <a:xfrm>
            <a:off x="186431" y="150920"/>
            <a:ext cx="4882718" cy="2912791"/>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AO2 (35%) Application of knowledge and understanding. </a:t>
            </a:r>
          </a:p>
        </p:txBody>
      </p:sp>
      <p:pic>
        <p:nvPicPr>
          <p:cNvPr id="7" name="Picture 6">
            <a:extLst>
              <a:ext uri="{FF2B5EF4-FFF2-40B4-BE49-F238E27FC236}">
                <a16:creationId xmlns:a16="http://schemas.microsoft.com/office/drawing/2014/main" id="{9E820680-B9CE-1036-82DF-EE472665DB76}"/>
              </a:ext>
            </a:extLst>
          </p:cNvPr>
          <p:cNvPicPr>
            <a:picLocks noChangeAspect="1"/>
          </p:cNvPicPr>
          <p:nvPr/>
        </p:nvPicPr>
        <p:blipFill>
          <a:blip r:embed="rId3"/>
          <a:stretch>
            <a:fillRect/>
          </a:stretch>
        </p:blipFill>
        <p:spPr>
          <a:xfrm>
            <a:off x="10920651" y="263730"/>
            <a:ext cx="973207" cy="972105"/>
          </a:xfrm>
          <a:prstGeom prst="rect">
            <a:avLst/>
          </a:prstGeom>
        </p:spPr>
      </p:pic>
      <p:sp>
        <p:nvSpPr>
          <p:cNvPr id="5" name="TextBox 4">
            <a:extLst>
              <a:ext uri="{FF2B5EF4-FFF2-40B4-BE49-F238E27FC236}">
                <a16:creationId xmlns:a16="http://schemas.microsoft.com/office/drawing/2014/main" id="{FC488F3F-FB4D-2773-A2BB-14CB7240B864}"/>
              </a:ext>
            </a:extLst>
          </p:cNvPr>
          <p:cNvSpPr txBox="1"/>
          <p:nvPr/>
        </p:nvSpPr>
        <p:spPr>
          <a:xfrm>
            <a:off x="5464030" y="122419"/>
            <a:ext cx="6282553" cy="6247864"/>
          </a:xfrm>
          <a:prstGeom prst="rect">
            <a:avLst/>
          </a:prstGeom>
          <a:noFill/>
        </p:spPr>
        <p:txBody>
          <a:bodyPr wrap="square">
            <a:spAutoFit/>
          </a:bodyPr>
          <a:lstStyle/>
          <a:p>
            <a:pPr marR="71190" algn="l"/>
            <a:r>
              <a:rPr kumimoji="0" lang="en-US" sz="32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AO2 (35%)</a:t>
            </a:r>
            <a:endParaRPr lang="en-GB" sz="3200" b="0" i="0" u="none" strike="noStrike" baseline="0" dirty="0">
              <a:solidFill>
                <a:schemeClr val="accent1"/>
              </a:solidFill>
              <a:latin typeface="Arial" panose="020B0604020202020204" pitchFamily="34" charset="0"/>
            </a:endParaRPr>
          </a:p>
          <a:p>
            <a:pPr marR="6920" algn="l"/>
            <a:r>
              <a:rPr lang="en-US" sz="2800" b="1" i="0" u="none" strike="noStrike" baseline="0" dirty="0">
                <a:solidFill>
                  <a:srgbClr val="000000"/>
                </a:solidFill>
                <a:latin typeface="Arial" panose="020B0604020202020204" pitchFamily="34" charset="0"/>
              </a:rPr>
              <a:t>Application </a:t>
            </a:r>
            <a:r>
              <a:rPr lang="en-US" sz="2800" b="0" i="0" u="none" strike="noStrike" baseline="0" dirty="0">
                <a:solidFill>
                  <a:srgbClr val="000000"/>
                </a:solidFill>
                <a:latin typeface="Arial" panose="020B0604020202020204" pitchFamily="34" charset="0"/>
              </a:rPr>
              <a:t>of knowledge and understanding </a:t>
            </a:r>
          </a:p>
          <a:p>
            <a:pPr marR="8170" algn="l"/>
            <a:r>
              <a:rPr lang="en-US" sz="2800" b="0" i="0" u="none" strike="noStrike" baseline="0" dirty="0">
                <a:solidFill>
                  <a:srgbClr val="000000"/>
                </a:solidFill>
                <a:latin typeface="Arial" panose="020B0604020202020204" pitchFamily="34" charset="0"/>
              </a:rPr>
              <a:t>Candidates will be asked to apply knowledge and understanding of:</a:t>
            </a:r>
            <a:r>
              <a:rPr lang="en-US" sz="2600" b="0" i="0" u="none" strike="noStrike" baseline="0" dirty="0">
                <a:solidFill>
                  <a:srgbClr val="000000"/>
                </a:solidFill>
                <a:latin typeface="Arial" panose="020B0604020202020204" pitchFamily="34" charset="0"/>
              </a:rPr>
              <a:t> </a:t>
            </a:r>
          </a:p>
          <a:p>
            <a:pPr marL="0" marR="817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89C5CD"/>
                </a:solidFill>
                <a:effectLst/>
                <a:uLnTx/>
                <a:uFillTx/>
                <a:latin typeface="Arial" panose="020B0604020202020204" pitchFamily="34" charset="0"/>
                <a:ea typeface="+mn-ea"/>
                <a:cs typeface="+mn-cs"/>
              </a:rPr>
              <a:t>Concepts </a:t>
            </a:r>
            <a:endParaRPr kumimoji="0" lang="en-US" sz="2800" b="0" i="0" u="none" strike="noStrike" kern="1200" cap="none" spc="0" normalizeH="0" baseline="0" noProof="0" dirty="0">
              <a:ln>
                <a:noFill/>
              </a:ln>
              <a:solidFill>
                <a:srgbClr val="89C5CD"/>
              </a:solidFill>
              <a:effectLst/>
              <a:uLnTx/>
              <a:uFillTx/>
              <a:latin typeface="Arial" panose="020B0604020202020204" pitchFamily="34" charset="0"/>
              <a:ea typeface="+mn-ea"/>
              <a:cs typeface="+mn-cs"/>
            </a:endParaRPr>
          </a:p>
          <a:p>
            <a:pPr marL="0" marR="2069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Processes Interactions </a:t>
            </a:r>
            <a:endParaRPr kumimoji="0" lang="en-GB" sz="28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634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to a specific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context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provided by the stem of the question or stimulus material. </a:t>
            </a:r>
          </a:p>
          <a:p>
            <a:pPr marR="7880" algn="l"/>
            <a:endParaRPr lang="en-GB" sz="3200" b="1" i="0" u="none" strike="noStrike" baseline="0" dirty="0">
              <a:solidFill>
                <a:srgbClr val="000000"/>
              </a:solidFill>
              <a:latin typeface="Arial" panose="020B0604020202020204" pitchFamily="34" charset="0"/>
            </a:endParaRPr>
          </a:p>
          <a:p>
            <a:pPr marR="7880" algn="l"/>
            <a:r>
              <a:rPr lang="en-GB" sz="2800" dirty="0">
                <a:solidFill>
                  <a:srgbClr val="000000"/>
                </a:solidFill>
                <a:latin typeface="Arial" panose="020B0604020202020204" pitchFamily="34" charset="0"/>
              </a:rPr>
              <a:t>These questions have high tariff marks 4-8 and so require extended writing.</a:t>
            </a:r>
            <a:endParaRPr lang="en-GB" sz="2800" dirty="0"/>
          </a:p>
        </p:txBody>
      </p:sp>
      <p:sp>
        <p:nvSpPr>
          <p:cNvPr id="9" name="TextBox 8">
            <a:extLst>
              <a:ext uri="{FF2B5EF4-FFF2-40B4-BE49-F238E27FC236}">
                <a16:creationId xmlns:a16="http://schemas.microsoft.com/office/drawing/2014/main" id="{33D7EF07-3FF5-DE2E-0EE1-BE96000FC242}"/>
              </a:ext>
            </a:extLst>
          </p:cNvPr>
          <p:cNvSpPr txBox="1"/>
          <p:nvPr/>
        </p:nvSpPr>
        <p:spPr>
          <a:xfrm>
            <a:off x="445417" y="3246351"/>
            <a:ext cx="4623732" cy="3477875"/>
          </a:xfrm>
          <a:prstGeom prst="rect">
            <a:avLst/>
          </a:prstGeom>
          <a:noFill/>
        </p:spPr>
        <p:txBody>
          <a:bodyPr wrap="square">
            <a:spAutoFit/>
          </a:bodyPr>
          <a:lstStyle/>
          <a:p>
            <a:pPr marR="12640" algn="l"/>
            <a:r>
              <a:rPr lang="en-US" sz="2800" b="0" i="0" u="none" strike="noStrike" baseline="0" dirty="0">
                <a:solidFill>
                  <a:srgbClr val="000000"/>
                </a:solidFill>
                <a:latin typeface="Arial" panose="020B0604020202020204" pitchFamily="34" charset="0"/>
              </a:rPr>
              <a:t>Questions assessing application will focus on the skills of: </a:t>
            </a:r>
          </a:p>
          <a:p>
            <a:endParaRPr lang="en-GB" sz="2800" b="0" i="0" u="none" strike="noStrike" baseline="0" dirty="0">
              <a:latin typeface="Arial" panose="020B0604020202020204" pitchFamily="34" charset="0"/>
            </a:endParaRPr>
          </a:p>
          <a:p>
            <a:pPr marR="75860" algn="l"/>
            <a:r>
              <a:rPr lang="en-GB" sz="3600" b="1" i="0" u="none" strike="noStrike" baseline="0" dirty="0">
                <a:solidFill>
                  <a:srgbClr val="0000FF"/>
                </a:solidFill>
                <a:latin typeface="Arial" panose="020B0604020202020204" pitchFamily="34" charset="0"/>
              </a:rPr>
              <a:t>Inference Analysis Evaluation </a:t>
            </a:r>
            <a:endParaRPr lang="en-GB" sz="3600" b="0" i="0" u="none" strike="noStrike" baseline="0" dirty="0">
              <a:solidFill>
                <a:srgbClr val="0000FF"/>
              </a:solidFill>
              <a:latin typeface="Arial" panose="020B0604020202020204" pitchFamily="34" charset="0"/>
            </a:endParaRPr>
          </a:p>
          <a:p>
            <a:pPr marR="5080" algn="l"/>
            <a:r>
              <a:rPr lang="en-GB" sz="3600" b="1" i="0" u="none" strike="noStrike" baseline="0" dirty="0">
                <a:solidFill>
                  <a:srgbClr val="0000FF"/>
                </a:solidFill>
                <a:latin typeface="Arial" panose="020B0604020202020204" pitchFamily="34" charset="0"/>
              </a:rPr>
              <a:t>Making judgements</a:t>
            </a:r>
            <a:endParaRPr lang="en-GB" sz="2800" dirty="0"/>
          </a:p>
        </p:txBody>
      </p:sp>
    </p:spTree>
    <p:extLst>
      <p:ext uri="{BB962C8B-B14F-4D97-AF65-F5344CB8AC3E}">
        <p14:creationId xmlns:p14="http://schemas.microsoft.com/office/powerpoint/2010/main" val="364665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56E715-23D0-08F3-D0F1-7309E8219BBC}"/>
              </a:ext>
            </a:extLst>
          </p:cNvPr>
          <p:cNvPicPr>
            <a:picLocks noChangeAspect="1"/>
          </p:cNvPicPr>
          <p:nvPr/>
        </p:nvPicPr>
        <p:blipFill>
          <a:blip r:embed="rId3"/>
          <a:stretch>
            <a:fillRect/>
          </a:stretch>
        </p:blipFill>
        <p:spPr>
          <a:xfrm>
            <a:off x="10434801" y="273491"/>
            <a:ext cx="975445" cy="975445"/>
          </a:xfrm>
          <a:prstGeom prst="rect">
            <a:avLst/>
          </a:prstGeom>
        </p:spPr>
      </p:pic>
      <p:pic>
        <p:nvPicPr>
          <p:cNvPr id="3" name="Picture 2">
            <a:extLst>
              <a:ext uri="{FF2B5EF4-FFF2-40B4-BE49-F238E27FC236}">
                <a16:creationId xmlns:a16="http://schemas.microsoft.com/office/drawing/2014/main" id="{CC2AA340-8356-5762-2E7F-4E8670BACDC0}"/>
              </a:ext>
            </a:extLst>
          </p:cNvPr>
          <p:cNvPicPr>
            <a:picLocks noChangeAspect="1"/>
          </p:cNvPicPr>
          <p:nvPr/>
        </p:nvPicPr>
        <p:blipFill>
          <a:blip r:embed="rId4"/>
          <a:stretch>
            <a:fillRect/>
          </a:stretch>
        </p:blipFill>
        <p:spPr>
          <a:xfrm>
            <a:off x="3081266" y="273491"/>
            <a:ext cx="6029467" cy="5828281"/>
          </a:xfrm>
          <a:prstGeom prst="rect">
            <a:avLst/>
          </a:prstGeom>
        </p:spPr>
      </p:pic>
      <p:sp>
        <p:nvSpPr>
          <p:cNvPr id="4" name="TextBox 3">
            <a:extLst>
              <a:ext uri="{FF2B5EF4-FFF2-40B4-BE49-F238E27FC236}">
                <a16:creationId xmlns:a16="http://schemas.microsoft.com/office/drawing/2014/main" id="{77507FB7-2CD8-B7A9-DA01-F87D246DA47D}"/>
              </a:ext>
            </a:extLst>
          </p:cNvPr>
          <p:cNvSpPr txBox="1"/>
          <p:nvPr/>
        </p:nvSpPr>
        <p:spPr>
          <a:xfrm>
            <a:off x="4349090" y="6326511"/>
            <a:ext cx="3591689"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GHG’s mean greenhouse gasses</a:t>
            </a:r>
          </a:p>
        </p:txBody>
      </p:sp>
      <p:sp>
        <p:nvSpPr>
          <p:cNvPr id="5" name="Speech Bubble: Oval 4">
            <a:extLst>
              <a:ext uri="{FF2B5EF4-FFF2-40B4-BE49-F238E27FC236}">
                <a16:creationId xmlns:a16="http://schemas.microsoft.com/office/drawing/2014/main" id="{C9E9D85B-89E4-0169-8F6B-92D992289133}"/>
              </a:ext>
            </a:extLst>
          </p:cNvPr>
          <p:cNvSpPr/>
          <p:nvPr/>
        </p:nvSpPr>
        <p:spPr>
          <a:xfrm>
            <a:off x="395926" y="857839"/>
            <a:ext cx="2526383" cy="1753386"/>
          </a:xfrm>
          <a:prstGeom prst="wedgeEllipseCallout">
            <a:avLst>
              <a:gd name="adj1" fmla="val 59391"/>
              <a:gd name="adj2" fmla="val 211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What does the image show</a:t>
            </a:r>
            <a:r>
              <a:rPr lang="en-US" dirty="0"/>
              <a:t>?</a:t>
            </a:r>
            <a:endParaRPr lang="en-GB" dirty="0"/>
          </a:p>
        </p:txBody>
      </p:sp>
      <p:sp>
        <p:nvSpPr>
          <p:cNvPr id="7" name="Speech Bubble: Oval 6">
            <a:extLst>
              <a:ext uri="{FF2B5EF4-FFF2-40B4-BE49-F238E27FC236}">
                <a16:creationId xmlns:a16="http://schemas.microsoft.com/office/drawing/2014/main" id="{2C601A1D-D2D7-ED19-D1C5-5429B4C4B378}"/>
              </a:ext>
            </a:extLst>
          </p:cNvPr>
          <p:cNvSpPr/>
          <p:nvPr/>
        </p:nvSpPr>
        <p:spPr>
          <a:xfrm>
            <a:off x="9466083" y="1886932"/>
            <a:ext cx="2628507" cy="1959204"/>
          </a:xfrm>
          <a:prstGeom prst="wedgeEllipseCallout">
            <a:avLst>
              <a:gd name="adj1" fmla="val -61878"/>
              <a:gd name="adj2" fmla="val 270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effectLst/>
                <a:latin typeface="Arial" panose="020B0604020202020204" pitchFamily="34" charset="0"/>
                <a:ea typeface="Calibri" panose="020F0502020204030204" pitchFamily="34" charset="0"/>
                <a:cs typeface="Arial" panose="020B0604020202020204" pitchFamily="34" charset="0"/>
              </a:rPr>
              <a:t>What guesses can I make by putting the information together? </a:t>
            </a:r>
            <a:r>
              <a:rPr lang="en-US" dirty="0">
                <a:latin typeface="Arial" panose="020B0604020202020204" pitchFamily="34" charset="0"/>
                <a:cs typeface="Arial" panose="020B0604020202020204" pitchFamily="34" charset="0"/>
              </a:rPr>
              <a:t>What can you infer?</a:t>
            </a:r>
            <a:endParaRPr lang="en-GB" dirty="0">
              <a:latin typeface="Arial" panose="020B0604020202020204" pitchFamily="34" charset="0"/>
              <a:cs typeface="Arial" panose="020B0604020202020204" pitchFamily="34" charset="0"/>
            </a:endParaRPr>
          </a:p>
        </p:txBody>
      </p:sp>
      <p:sp>
        <p:nvSpPr>
          <p:cNvPr id="8" name="Speech Bubble: Oval 7">
            <a:extLst>
              <a:ext uri="{FF2B5EF4-FFF2-40B4-BE49-F238E27FC236}">
                <a16:creationId xmlns:a16="http://schemas.microsoft.com/office/drawing/2014/main" id="{18DE15AD-7D7E-FF44-7AA0-B587E89DFF8D}"/>
              </a:ext>
            </a:extLst>
          </p:cNvPr>
          <p:cNvSpPr/>
          <p:nvPr/>
        </p:nvSpPr>
        <p:spPr>
          <a:xfrm>
            <a:off x="105266" y="3979682"/>
            <a:ext cx="2526383" cy="1753386"/>
          </a:xfrm>
          <a:prstGeom prst="wedgeEllipseCallout">
            <a:avLst>
              <a:gd name="adj1" fmla="val 59391"/>
              <a:gd name="adj2" fmla="val 211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effectLst/>
                <a:latin typeface="Arial" panose="020B0604020202020204" pitchFamily="34" charset="0"/>
                <a:ea typeface="Calibri" panose="020F0502020204030204" pitchFamily="34" charset="0"/>
                <a:cs typeface="Arial" panose="020B0604020202020204" pitchFamily="34" charset="0"/>
              </a:rPr>
              <a:t>What questions do I need to ask?</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ctr"/>
            <a:endParaRPr lang="en-GB" dirty="0"/>
          </a:p>
        </p:txBody>
      </p:sp>
    </p:spTree>
    <p:extLst>
      <p:ext uri="{BB962C8B-B14F-4D97-AF65-F5344CB8AC3E}">
        <p14:creationId xmlns:p14="http://schemas.microsoft.com/office/powerpoint/2010/main" val="72983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6DF818-4515-41A9-85D3-F7906BD42D06}"/>
              </a:ext>
            </a:extLst>
          </p:cNvPr>
          <p:cNvSpPr txBox="1"/>
          <p:nvPr/>
        </p:nvSpPr>
        <p:spPr>
          <a:xfrm>
            <a:off x="340311" y="315157"/>
            <a:ext cx="4758431" cy="6370975"/>
          </a:xfrm>
          <a:prstGeom prst="rect">
            <a:avLst/>
          </a:prstGeom>
          <a:noFill/>
        </p:spPr>
        <p:txBody>
          <a:bodyPr wrap="square" rtlCol="0">
            <a:spAutoFit/>
          </a:bodyPr>
          <a:lstStyle/>
          <a:p>
            <a:r>
              <a:rPr lang="en-GB" sz="2400" dirty="0">
                <a:solidFill>
                  <a:schemeClr val="accent4">
                    <a:lumMod val="75000"/>
                  </a:schemeClr>
                </a:solidFill>
                <a:latin typeface="Arial" panose="020B0604020202020204" pitchFamily="34" charset="0"/>
                <a:cs typeface="Arial" panose="020B0604020202020204" pitchFamily="34" charset="0"/>
              </a:rPr>
              <a:t>“ To what extent</a:t>
            </a:r>
            <a:r>
              <a:rPr lang="en-GB" sz="2400" dirty="0">
                <a:latin typeface="Arial" panose="020B0604020202020204" pitchFamily="34" charset="0"/>
                <a:cs typeface="Arial" panose="020B0604020202020204" pitchFamily="34" charset="0"/>
              </a:rPr>
              <a:t>” means you need to use evidence to help you make a decision.</a:t>
            </a:r>
          </a:p>
          <a:p>
            <a:r>
              <a:rPr lang="en-GB" sz="2400" dirty="0">
                <a:latin typeface="Arial" panose="020B0604020202020204" pitchFamily="34" charset="0"/>
                <a:cs typeface="Arial" panose="020B0604020202020204" pitchFamily="34" charset="0"/>
              </a:rPr>
              <a:t>Again, you will have either a map, graph, photo or fact box or a combination of these types of evidence.</a:t>
            </a:r>
          </a:p>
          <a:p>
            <a:r>
              <a:rPr lang="en-GB" sz="2400" dirty="0">
                <a:latin typeface="Arial" panose="020B0604020202020204" pitchFamily="34" charset="0"/>
                <a:cs typeface="Arial" panose="020B0604020202020204" pitchFamily="34" charset="0"/>
              </a:rPr>
              <a:t>You may never have studied this place in class but that doesn’t matter you need to recognise the geographical elements in the evidence. You will have studied somewhere else that faces a similar issue or problem.</a:t>
            </a:r>
          </a:p>
          <a:p>
            <a:r>
              <a:rPr lang="en-GB" sz="2400" dirty="0">
                <a:latin typeface="Arial" panose="020B0604020202020204" pitchFamily="34" charset="0"/>
                <a:cs typeface="Arial" panose="020B0604020202020204" pitchFamily="34" charset="0"/>
              </a:rPr>
              <a:t>You need to apply your understanding to help you make a decision in this new situation</a:t>
            </a:r>
            <a:r>
              <a:rPr lang="en-GB" sz="2400" dirty="0"/>
              <a:t>.</a:t>
            </a:r>
          </a:p>
        </p:txBody>
      </p:sp>
      <p:pic>
        <p:nvPicPr>
          <p:cNvPr id="3" name="Picture 2">
            <a:extLst>
              <a:ext uri="{FF2B5EF4-FFF2-40B4-BE49-F238E27FC236}">
                <a16:creationId xmlns:a16="http://schemas.microsoft.com/office/drawing/2014/main" id="{BE65C904-3FBB-4543-9804-012425DD70C4}"/>
              </a:ext>
            </a:extLst>
          </p:cNvPr>
          <p:cNvPicPr>
            <a:picLocks noChangeAspect="1"/>
          </p:cNvPicPr>
          <p:nvPr/>
        </p:nvPicPr>
        <p:blipFill>
          <a:blip r:embed="rId3"/>
          <a:stretch>
            <a:fillRect/>
          </a:stretch>
        </p:blipFill>
        <p:spPr>
          <a:xfrm>
            <a:off x="4894209" y="586549"/>
            <a:ext cx="6028701" cy="5828190"/>
          </a:xfrm>
          <a:prstGeom prst="rect">
            <a:avLst/>
          </a:prstGeom>
        </p:spPr>
      </p:pic>
      <p:sp>
        <p:nvSpPr>
          <p:cNvPr id="4" name="TextBox 3">
            <a:extLst>
              <a:ext uri="{FF2B5EF4-FFF2-40B4-BE49-F238E27FC236}">
                <a16:creationId xmlns:a16="http://schemas.microsoft.com/office/drawing/2014/main" id="{3F88AA7D-59CD-2A29-0F79-3DDABA4ECA58}"/>
              </a:ext>
            </a:extLst>
          </p:cNvPr>
          <p:cNvSpPr txBox="1"/>
          <p:nvPr/>
        </p:nvSpPr>
        <p:spPr>
          <a:xfrm>
            <a:off x="5320051" y="6414739"/>
            <a:ext cx="3591689"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GHG’s mean greenhouse gasses</a:t>
            </a:r>
          </a:p>
        </p:txBody>
      </p:sp>
      <p:pic>
        <p:nvPicPr>
          <p:cNvPr id="5" name="Picture 4">
            <a:extLst>
              <a:ext uri="{FF2B5EF4-FFF2-40B4-BE49-F238E27FC236}">
                <a16:creationId xmlns:a16="http://schemas.microsoft.com/office/drawing/2014/main" id="{209BCD79-CACC-CB5A-34D8-85DBBEF48A14}"/>
              </a:ext>
            </a:extLst>
          </p:cNvPr>
          <p:cNvPicPr>
            <a:picLocks noChangeAspect="1"/>
          </p:cNvPicPr>
          <p:nvPr/>
        </p:nvPicPr>
        <p:blipFill>
          <a:blip r:embed="rId4"/>
          <a:stretch>
            <a:fillRect/>
          </a:stretch>
        </p:blipFill>
        <p:spPr>
          <a:xfrm>
            <a:off x="11113531" y="103809"/>
            <a:ext cx="975445" cy="975445"/>
          </a:xfrm>
          <a:prstGeom prst="rect">
            <a:avLst/>
          </a:prstGeom>
        </p:spPr>
      </p:pic>
    </p:spTree>
    <p:extLst>
      <p:ext uri="{BB962C8B-B14F-4D97-AF65-F5344CB8AC3E}">
        <p14:creationId xmlns:p14="http://schemas.microsoft.com/office/powerpoint/2010/main" val="3574230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E5707A-DB7A-4B99-B69B-48EA62618CFE}"/>
              </a:ext>
            </a:extLst>
          </p:cNvPr>
          <p:cNvSpPr txBox="1"/>
          <p:nvPr/>
        </p:nvSpPr>
        <p:spPr>
          <a:xfrm>
            <a:off x="82055" y="267995"/>
            <a:ext cx="5366245" cy="1015663"/>
          </a:xfrm>
          <a:prstGeom prst="rect">
            <a:avLst/>
          </a:prstGeom>
          <a:noFill/>
        </p:spPr>
        <p:txBody>
          <a:bodyPr wrap="square" rtlCol="0">
            <a:spAutoFit/>
          </a:bodyPr>
          <a:lstStyle/>
          <a:p>
            <a:r>
              <a:rPr lang="en-GB" sz="2000" dirty="0">
                <a:effectLst/>
                <a:latin typeface="Arial" panose="020B0604020202020204" pitchFamily="34" charset="0"/>
                <a:ea typeface="Calibri" panose="020F0502020204030204" pitchFamily="34" charset="0"/>
                <a:cs typeface="Arial" panose="020B0604020202020204" pitchFamily="34" charset="0"/>
              </a:rPr>
              <a:t>‘People’s actions are the major cause of recent climate change.’ </a:t>
            </a:r>
            <a:r>
              <a:rPr lang="en-GB" sz="20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To what extent </a:t>
            </a:r>
            <a:r>
              <a:rPr lang="en-GB" sz="2000" dirty="0">
                <a:effectLst/>
                <a:latin typeface="Arial" panose="020B0604020202020204" pitchFamily="34" charset="0"/>
                <a:ea typeface="Calibri" panose="020F0502020204030204" pitchFamily="34" charset="0"/>
                <a:cs typeface="Arial" panose="020B0604020202020204" pitchFamily="34" charset="0"/>
              </a:rPr>
              <a:t>do you agree with this statement? [8]</a:t>
            </a:r>
            <a:endParaRPr lang="en-GB" sz="2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D317050-E969-4670-9ABA-6A8F843B3A02}"/>
              </a:ext>
            </a:extLst>
          </p:cNvPr>
          <p:cNvSpPr/>
          <p:nvPr/>
        </p:nvSpPr>
        <p:spPr>
          <a:xfrm>
            <a:off x="184665" y="2073897"/>
            <a:ext cx="4883123" cy="3077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“To what extent” question often has a diagram with labels. Don’t just copy the labels, no marks here</a:t>
            </a:r>
            <a:r>
              <a:rPr lang="en-GB" sz="2000" dirty="0">
                <a:latin typeface="Arial" panose="020B0604020202020204" pitchFamily="34" charset="0"/>
                <a:cs typeface="Arial" panose="020B0604020202020204" pitchFamily="34" charset="0"/>
                <a:sym typeface="Wingdings" panose="05000000000000000000" pitchFamily="2" charset="2"/>
              </a:rPr>
              <a:t></a:t>
            </a:r>
          </a:p>
          <a:p>
            <a:pPr algn="ctr"/>
            <a:r>
              <a:rPr lang="en-GB" sz="2000" dirty="0">
                <a:latin typeface="Arial" panose="020B0604020202020204" pitchFamily="34" charset="0"/>
                <a:cs typeface="Arial" panose="020B0604020202020204" pitchFamily="34" charset="0"/>
                <a:sym typeface="Wingdings" panose="05000000000000000000" pitchFamily="2" charset="2"/>
              </a:rPr>
              <a:t>Ask your self so what… infer what may this mean?</a:t>
            </a:r>
          </a:p>
          <a:p>
            <a:pPr algn="ctr"/>
            <a:r>
              <a:rPr lang="en-GB" sz="2000" dirty="0">
                <a:latin typeface="Arial" panose="020B0604020202020204" pitchFamily="34" charset="0"/>
                <a:cs typeface="Arial" panose="020B0604020202020204" pitchFamily="34" charset="0"/>
                <a:sym typeface="Wingdings" panose="05000000000000000000" pitchFamily="2" charset="2"/>
              </a:rPr>
              <a:t>GHGs are released into the atmosphere as a result of activities such as agriculture and so….</a:t>
            </a:r>
          </a:p>
          <a:p>
            <a:pPr algn="ctr"/>
            <a:r>
              <a:rPr lang="en-GB" sz="2000" dirty="0">
                <a:latin typeface="Arial" panose="020B0604020202020204" pitchFamily="34" charset="0"/>
                <a:cs typeface="Arial" panose="020B0604020202020204" pitchFamily="34" charset="0"/>
                <a:sym typeface="Wingdings" panose="05000000000000000000" pitchFamily="2" charset="2"/>
              </a:rPr>
              <a:t>Establish chains of reasoning.</a:t>
            </a:r>
            <a:endParaRPr lang="en-GB"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ACD76B2-70B1-4843-8855-ED285E84CD1C}"/>
              </a:ext>
            </a:extLst>
          </p:cNvPr>
          <p:cNvPicPr>
            <a:picLocks noChangeAspect="1"/>
          </p:cNvPicPr>
          <p:nvPr/>
        </p:nvPicPr>
        <p:blipFill>
          <a:blip r:embed="rId3"/>
          <a:stretch>
            <a:fillRect/>
          </a:stretch>
        </p:blipFill>
        <p:spPr>
          <a:xfrm>
            <a:off x="5316160" y="210846"/>
            <a:ext cx="6875840" cy="6647154"/>
          </a:xfrm>
          <a:prstGeom prst="rect">
            <a:avLst/>
          </a:prstGeom>
        </p:spPr>
      </p:pic>
      <p:pic>
        <p:nvPicPr>
          <p:cNvPr id="2" name="Picture 1">
            <a:extLst>
              <a:ext uri="{FF2B5EF4-FFF2-40B4-BE49-F238E27FC236}">
                <a16:creationId xmlns:a16="http://schemas.microsoft.com/office/drawing/2014/main" id="{27D109FB-CFD3-AFF4-ACD2-ADD728363BFD}"/>
              </a:ext>
            </a:extLst>
          </p:cNvPr>
          <p:cNvPicPr>
            <a:picLocks noChangeAspect="1"/>
          </p:cNvPicPr>
          <p:nvPr/>
        </p:nvPicPr>
        <p:blipFill>
          <a:blip r:embed="rId4"/>
          <a:stretch>
            <a:fillRect/>
          </a:stretch>
        </p:blipFill>
        <p:spPr>
          <a:xfrm>
            <a:off x="338693" y="5614560"/>
            <a:ext cx="975445" cy="975445"/>
          </a:xfrm>
          <a:prstGeom prst="rect">
            <a:avLst/>
          </a:prstGeom>
        </p:spPr>
      </p:pic>
    </p:spTree>
    <p:extLst>
      <p:ext uri="{BB962C8B-B14F-4D97-AF65-F5344CB8AC3E}">
        <p14:creationId xmlns:p14="http://schemas.microsoft.com/office/powerpoint/2010/main" val="334778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909718-E5F5-4D10-ACAF-CADC62D18713}"/>
              </a:ext>
            </a:extLst>
          </p:cNvPr>
          <p:cNvPicPr>
            <a:picLocks noChangeAspect="1"/>
          </p:cNvPicPr>
          <p:nvPr/>
        </p:nvPicPr>
        <p:blipFill rotWithShape="1">
          <a:blip r:embed="rId3"/>
          <a:srcRect l="22969" t="15972" r="20156" b="9723"/>
          <a:stretch/>
        </p:blipFill>
        <p:spPr>
          <a:xfrm>
            <a:off x="628650" y="285748"/>
            <a:ext cx="8763000" cy="6439843"/>
          </a:xfrm>
          <a:prstGeom prst="rect">
            <a:avLst/>
          </a:prstGeom>
        </p:spPr>
      </p:pic>
      <p:sp>
        <p:nvSpPr>
          <p:cNvPr id="4" name="TextBox 3">
            <a:extLst>
              <a:ext uri="{FF2B5EF4-FFF2-40B4-BE49-F238E27FC236}">
                <a16:creationId xmlns:a16="http://schemas.microsoft.com/office/drawing/2014/main" id="{4C4C82BF-3A81-4410-87C5-07D3158033D1}"/>
              </a:ext>
            </a:extLst>
          </p:cNvPr>
          <p:cNvSpPr txBox="1"/>
          <p:nvPr/>
        </p:nvSpPr>
        <p:spPr>
          <a:xfrm>
            <a:off x="2895599" y="2782669"/>
            <a:ext cx="225742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GHG’s released into the atmosphere</a:t>
            </a:r>
          </a:p>
        </p:txBody>
      </p:sp>
      <p:sp>
        <p:nvSpPr>
          <p:cNvPr id="6" name="TextBox 5">
            <a:extLst>
              <a:ext uri="{FF2B5EF4-FFF2-40B4-BE49-F238E27FC236}">
                <a16:creationId xmlns:a16="http://schemas.microsoft.com/office/drawing/2014/main" id="{3168FB50-177B-433A-AA72-8B4150E61C24}"/>
              </a:ext>
            </a:extLst>
          </p:cNvPr>
          <p:cNvSpPr txBox="1"/>
          <p:nvPr/>
        </p:nvSpPr>
        <p:spPr>
          <a:xfrm>
            <a:off x="5153025" y="3898373"/>
            <a:ext cx="180975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GHG’s add to the atmosphere leading to…</a:t>
            </a:r>
          </a:p>
        </p:txBody>
      </p:sp>
      <p:sp>
        <p:nvSpPr>
          <p:cNvPr id="7" name="TextBox 6">
            <a:extLst>
              <a:ext uri="{FF2B5EF4-FFF2-40B4-BE49-F238E27FC236}">
                <a16:creationId xmlns:a16="http://schemas.microsoft.com/office/drawing/2014/main" id="{FC28A6B8-36F7-48EC-B9AE-463645E7E401}"/>
              </a:ext>
            </a:extLst>
          </p:cNvPr>
          <p:cNvSpPr txBox="1"/>
          <p:nvPr/>
        </p:nvSpPr>
        <p:spPr>
          <a:xfrm>
            <a:off x="7342199" y="5326677"/>
            <a:ext cx="1757414"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Increased temperatures mean that…..</a:t>
            </a:r>
          </a:p>
        </p:txBody>
      </p:sp>
      <p:sp>
        <p:nvSpPr>
          <p:cNvPr id="2" name="TextBox 1">
            <a:extLst>
              <a:ext uri="{FF2B5EF4-FFF2-40B4-BE49-F238E27FC236}">
                <a16:creationId xmlns:a16="http://schemas.microsoft.com/office/drawing/2014/main" id="{ACA98EF7-3C4C-46F9-9821-ECC7460D7BC3}"/>
              </a:ext>
            </a:extLst>
          </p:cNvPr>
          <p:cNvSpPr txBox="1"/>
          <p:nvPr/>
        </p:nvSpPr>
        <p:spPr>
          <a:xfrm>
            <a:off x="1020932" y="1090162"/>
            <a:ext cx="2257426"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Intensive agriculture, including livestock rearing…</a:t>
            </a:r>
          </a:p>
        </p:txBody>
      </p:sp>
      <p:pic>
        <p:nvPicPr>
          <p:cNvPr id="8" name="Picture 7">
            <a:extLst>
              <a:ext uri="{FF2B5EF4-FFF2-40B4-BE49-F238E27FC236}">
                <a16:creationId xmlns:a16="http://schemas.microsoft.com/office/drawing/2014/main" id="{7B134BF6-AEDE-2B92-08EF-945BEEEAD960}"/>
              </a:ext>
            </a:extLst>
          </p:cNvPr>
          <p:cNvPicPr>
            <a:picLocks noChangeAspect="1"/>
          </p:cNvPicPr>
          <p:nvPr/>
        </p:nvPicPr>
        <p:blipFill>
          <a:blip r:embed="rId4"/>
          <a:stretch>
            <a:fillRect/>
          </a:stretch>
        </p:blipFill>
        <p:spPr>
          <a:xfrm>
            <a:off x="10349959" y="285748"/>
            <a:ext cx="975445" cy="975445"/>
          </a:xfrm>
          <a:prstGeom prst="rect">
            <a:avLst/>
          </a:prstGeom>
        </p:spPr>
      </p:pic>
    </p:spTree>
    <p:extLst>
      <p:ext uri="{BB962C8B-B14F-4D97-AF65-F5344CB8AC3E}">
        <p14:creationId xmlns:p14="http://schemas.microsoft.com/office/powerpoint/2010/main" val="134750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9BBE4C3-CB66-4605-9377-C4AD2DA03B4F}"/>
              </a:ext>
            </a:extLst>
          </p:cNvPr>
          <p:cNvSpPr/>
          <p:nvPr/>
        </p:nvSpPr>
        <p:spPr>
          <a:xfrm>
            <a:off x="958789" y="967666"/>
            <a:ext cx="6019060" cy="1802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An argument this paragraph will use evidence that supports the view.</a:t>
            </a:r>
          </a:p>
          <a:p>
            <a:pPr algn="ctr"/>
            <a:r>
              <a:rPr lang="en-GB" sz="2000" dirty="0">
                <a:latin typeface="Arial" panose="020B0604020202020204" pitchFamily="34" charset="0"/>
                <a:cs typeface="Arial" panose="020B0604020202020204" pitchFamily="34" charset="0"/>
              </a:rPr>
              <a:t>Here you may argue that it is clear that the use of fossil fuels lead to climate change. Use evidence to support your points</a:t>
            </a:r>
            <a:r>
              <a:rPr lang="en-GB" dirty="0"/>
              <a:t>.</a:t>
            </a:r>
          </a:p>
        </p:txBody>
      </p:sp>
      <p:sp>
        <p:nvSpPr>
          <p:cNvPr id="3" name="Rectangle: Rounded Corners 2">
            <a:extLst>
              <a:ext uri="{FF2B5EF4-FFF2-40B4-BE49-F238E27FC236}">
                <a16:creationId xmlns:a16="http://schemas.microsoft.com/office/drawing/2014/main" id="{28CC3EE6-878E-417D-AAAF-651A1E89100C}"/>
              </a:ext>
            </a:extLst>
          </p:cNvPr>
          <p:cNvSpPr/>
          <p:nvPr/>
        </p:nvSpPr>
        <p:spPr>
          <a:xfrm>
            <a:off x="3302725" y="3038713"/>
            <a:ext cx="6072326" cy="17755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A counter argument, you may argue that Over long periods of time, ice ages show that climate changes naturally, perhaps triggered by changes in the Earth’s orbit. Use evidence to support your points .</a:t>
            </a:r>
          </a:p>
        </p:txBody>
      </p:sp>
      <p:sp>
        <p:nvSpPr>
          <p:cNvPr id="4" name="Rectangle: Rounded Corners 3">
            <a:extLst>
              <a:ext uri="{FF2B5EF4-FFF2-40B4-BE49-F238E27FC236}">
                <a16:creationId xmlns:a16="http://schemas.microsoft.com/office/drawing/2014/main" id="{00BE9B0D-610F-4605-9FB7-E536BCCEE43F}"/>
              </a:ext>
            </a:extLst>
          </p:cNvPr>
          <p:cNvSpPr/>
          <p:nvPr/>
        </p:nvSpPr>
        <p:spPr>
          <a:xfrm>
            <a:off x="5459767" y="5140171"/>
            <a:ext cx="5539666" cy="146481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A decision, here you weigh up the evidence and reach a decision ... The evidence suggests that climate change happens naturally, but recent change is so dramatic that it is almost certainly has been caused by people..</a:t>
            </a:r>
          </a:p>
        </p:txBody>
      </p:sp>
      <p:sp>
        <p:nvSpPr>
          <p:cNvPr id="5" name="TextBox 4">
            <a:extLst>
              <a:ext uri="{FF2B5EF4-FFF2-40B4-BE49-F238E27FC236}">
                <a16:creationId xmlns:a16="http://schemas.microsoft.com/office/drawing/2014/main" id="{0CD6F218-5ED9-4A62-AD46-EE37191242BE}"/>
              </a:ext>
            </a:extLst>
          </p:cNvPr>
          <p:cNvSpPr txBox="1"/>
          <p:nvPr/>
        </p:nvSpPr>
        <p:spPr>
          <a:xfrm>
            <a:off x="7802465" y="967666"/>
            <a:ext cx="3808094" cy="461665"/>
          </a:xfrm>
          <a:prstGeom prst="rect">
            <a:avLst/>
          </a:prstGeom>
          <a:noFill/>
        </p:spPr>
        <p:txBody>
          <a:bodyPr wrap="none" rtlCol="0">
            <a:spAutoFit/>
          </a:bodyPr>
          <a:lstStyle/>
          <a:p>
            <a:r>
              <a:rPr lang="en-GB" sz="2400" b="1" dirty="0">
                <a:latin typeface="Arial" panose="020B0604020202020204" pitchFamily="34" charset="0"/>
                <a:cs typeface="Arial" panose="020B0604020202020204" pitchFamily="34" charset="0"/>
              </a:rPr>
              <a:t>Structuring your answer.</a:t>
            </a:r>
          </a:p>
        </p:txBody>
      </p:sp>
      <p:pic>
        <p:nvPicPr>
          <p:cNvPr id="7" name="Picture 6">
            <a:extLst>
              <a:ext uri="{FF2B5EF4-FFF2-40B4-BE49-F238E27FC236}">
                <a16:creationId xmlns:a16="http://schemas.microsoft.com/office/drawing/2014/main" id="{C146C5D1-C675-0B85-9A19-8E07EEF99BDB}"/>
              </a:ext>
            </a:extLst>
          </p:cNvPr>
          <p:cNvPicPr>
            <a:picLocks noChangeAspect="1"/>
          </p:cNvPicPr>
          <p:nvPr/>
        </p:nvPicPr>
        <p:blipFill>
          <a:blip r:embed="rId3"/>
          <a:stretch>
            <a:fillRect/>
          </a:stretch>
        </p:blipFill>
        <p:spPr>
          <a:xfrm>
            <a:off x="10964722" y="0"/>
            <a:ext cx="975445" cy="975445"/>
          </a:xfrm>
          <a:prstGeom prst="rect">
            <a:avLst/>
          </a:prstGeom>
        </p:spPr>
      </p:pic>
    </p:spTree>
    <p:extLst>
      <p:ext uri="{BB962C8B-B14F-4D97-AF65-F5344CB8AC3E}">
        <p14:creationId xmlns:p14="http://schemas.microsoft.com/office/powerpoint/2010/main" val="328754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BA4D634F227E408D5D1C787922D4E2" ma:contentTypeVersion="12" ma:contentTypeDescription="Create a new document." ma:contentTypeScope="" ma:versionID="fbd0dd732a5664bb7fd646bc0001e5e4">
  <xsd:schema xmlns:xsd="http://www.w3.org/2001/XMLSchema" xmlns:xs="http://www.w3.org/2001/XMLSchema" xmlns:p="http://schemas.microsoft.com/office/2006/metadata/properties" xmlns:ns2="1d94981d-b874-458d-801a-a793e9cdd8d0" xmlns:ns3="ecb60e07-2738-47bc-9bab-045284c1f966" targetNamespace="http://schemas.microsoft.com/office/2006/metadata/properties" ma:root="true" ma:fieldsID="2acfde4f0368e57b45b84e64269dec00" ns2:_="" ns3:_="">
    <xsd:import namespace="1d94981d-b874-458d-801a-a793e9cdd8d0"/>
    <xsd:import namespace="ecb60e07-2738-47bc-9bab-045284c1f96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4981d-b874-458d-801a-a793e9cdd8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b60e07-2738-47bc-9bab-045284c1f96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a84eb0-5d80-4edb-806b-b8a851f5df54}" ma:internalName="TaxCatchAll" ma:showField="CatchAllData" ma:web="ecb60e07-2738-47bc-9bab-045284c1f9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CA80B4-381B-42FA-B22A-ECCA62AA8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4981d-b874-458d-801a-a793e9cdd8d0"/>
    <ds:schemaRef ds:uri="ecb60e07-2738-47bc-9bab-045284c1f9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C0ECF0-D1AF-4048-A33A-A5F117350A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1710</TotalTime>
  <Words>925</Words>
  <Application>Microsoft Office PowerPoint</Application>
  <PresentationFormat>Widescreen</PresentationFormat>
  <Paragraphs>64</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GeogShots </vt:lpstr>
      <vt:lpstr>GeogShot.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WJEC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GeogShots</dc:title>
  <dc:creator>Rennie, Fiona</dc:creator>
  <cp:lastModifiedBy>Rennie, Fiona</cp:lastModifiedBy>
  <cp:revision>39</cp:revision>
  <dcterms:created xsi:type="dcterms:W3CDTF">2024-02-13T09:32:22Z</dcterms:created>
  <dcterms:modified xsi:type="dcterms:W3CDTF">2024-05-23T10:06:32Z</dcterms:modified>
</cp:coreProperties>
</file>