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1" r:id="rId2"/>
    <p:sldId id="283" r:id="rId3"/>
    <p:sldId id="284" r:id="rId4"/>
    <p:sldId id="285" r:id="rId5"/>
    <p:sldId id="286" r:id="rId6"/>
    <p:sldId id="288" r:id="rId7"/>
    <p:sldId id="300" r:id="rId8"/>
    <p:sldId id="289" r:id="rId9"/>
    <p:sldId id="291" r:id="rId10"/>
    <p:sldId id="298" r:id="rId11"/>
    <p:sldId id="301" r:id="rId12"/>
    <p:sldId id="292" r:id="rId13"/>
    <p:sldId id="293" r:id="rId14"/>
    <p:sldId id="295" r:id="rId15"/>
    <p:sldId id="296" r:id="rId16"/>
    <p:sldId id="297" r:id="rId17"/>
    <p:sldId id="299" r:id="rId18"/>
  </p:sldIdLst>
  <p:sldSz cx="9144000" cy="6858000" type="screen4x3"/>
  <p:notesSz cx="6640513" cy="99044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93D3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93D3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93D3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93D3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93D3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093D3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093D3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093D3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093D3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3D3"/>
    <a:srgbClr val="FFFF99"/>
    <a:srgbClr val="E7EBB3"/>
    <a:srgbClr val="3697C7"/>
    <a:srgbClr val="00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42" autoAdjust="0"/>
    <p:restoredTop sz="83837" autoAdjust="0"/>
  </p:normalViewPr>
  <p:slideViewPr>
    <p:cSldViewPr>
      <p:cViewPr>
        <p:scale>
          <a:sx n="60" d="100"/>
          <a:sy n="60" d="100"/>
        </p:scale>
        <p:origin x="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100" d="100"/>
          <a:sy n="100" d="100"/>
        </p:scale>
        <p:origin x="-936" y="3930"/>
      </p:cViewPr>
      <p:guideLst>
        <p:guide orient="horz" pos="3119"/>
        <p:guide pos="20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ining%20for%20Eduqas\CPD%20Autumn%202016\graphs%20for%20present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y\Documents\writing\A%20level\data%20presentation\scatter%20graphs%20Cardif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number of vehicles in 5 minutes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Sheet1!$B$28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rgbClr val="0000FF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cat>
            <c:strRef>
              <c:f>Sheet1!$A$29:$A$34</c:f>
              <c:strCache>
                <c:ptCount val="6"/>
                <c:pt idx="0">
                  <c:v>buses</c:v>
                </c:pt>
                <c:pt idx="1">
                  <c:v>cars</c:v>
                </c:pt>
                <c:pt idx="2">
                  <c:v>cycles</c:v>
                </c:pt>
                <c:pt idx="3">
                  <c:v>HGVs</c:v>
                </c:pt>
                <c:pt idx="4">
                  <c:v>motorbikes</c:v>
                </c:pt>
                <c:pt idx="5">
                  <c:v>vans</c:v>
                </c:pt>
              </c:strCache>
            </c:strRef>
          </c:cat>
          <c:val>
            <c:numRef>
              <c:f>Sheet1!$B$29:$B$34</c:f>
              <c:numCache>
                <c:formatCode>General</c:formatCode>
                <c:ptCount val="6"/>
                <c:pt idx="0">
                  <c:v>4</c:v>
                </c:pt>
                <c:pt idx="1">
                  <c:v>65</c:v>
                </c:pt>
                <c:pt idx="2">
                  <c:v>8</c:v>
                </c:pt>
                <c:pt idx="3">
                  <c:v>15</c:v>
                </c:pt>
                <c:pt idx="4">
                  <c:v>12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9969920"/>
        <c:axId val="170451712"/>
      </c:barChart>
      <c:catAx>
        <c:axId val="149969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70451712"/>
        <c:crosses val="autoZero"/>
        <c:auto val="1"/>
        <c:lblAlgn val="ctr"/>
        <c:lblOffset val="100"/>
        <c:noMultiLvlLbl val="0"/>
      </c:catAx>
      <c:valAx>
        <c:axId val="170451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96992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number of vehicles in 5 minutes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Sheet1!$A$18:$A$23</c:f>
              <c:strCache>
                <c:ptCount val="6"/>
                <c:pt idx="0">
                  <c:v>cars</c:v>
                </c:pt>
                <c:pt idx="1">
                  <c:v>vans</c:v>
                </c:pt>
                <c:pt idx="2">
                  <c:v>HGVs</c:v>
                </c:pt>
                <c:pt idx="3">
                  <c:v>motorbikes</c:v>
                </c:pt>
                <c:pt idx="4">
                  <c:v>cycles</c:v>
                </c:pt>
                <c:pt idx="5">
                  <c:v>buses</c:v>
                </c:pt>
              </c:strCache>
            </c:strRef>
          </c:cat>
          <c:val>
            <c:numRef>
              <c:f>Sheet1!$B$18:$B$23</c:f>
              <c:numCache>
                <c:formatCode>General</c:formatCode>
                <c:ptCount val="6"/>
                <c:pt idx="0">
                  <c:v>65</c:v>
                </c:pt>
                <c:pt idx="1">
                  <c:v>21</c:v>
                </c:pt>
                <c:pt idx="2">
                  <c:v>15</c:v>
                </c:pt>
                <c:pt idx="3">
                  <c:v>12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67072"/>
        <c:axId val="151668608"/>
      </c:barChart>
      <c:catAx>
        <c:axId val="151667072"/>
        <c:scaling>
          <c:orientation val="maxMin"/>
        </c:scaling>
        <c:delete val="0"/>
        <c:axPos val="l"/>
        <c:majorTickMark val="out"/>
        <c:minorTickMark val="none"/>
        <c:tickLblPos val="nextTo"/>
        <c:crossAx val="151668608"/>
        <c:crosses val="autoZero"/>
        <c:auto val="1"/>
        <c:lblAlgn val="ctr"/>
        <c:lblOffset val="100"/>
        <c:noMultiLvlLbl val="0"/>
      </c:catAx>
      <c:valAx>
        <c:axId val="151668608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15166707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number of vehicles in 5 minutes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cars</c:v>
                </c:pt>
                <c:pt idx="1">
                  <c:v>vans</c:v>
                </c:pt>
                <c:pt idx="2">
                  <c:v>HGVs</c:v>
                </c:pt>
                <c:pt idx="3">
                  <c:v>buses</c:v>
                </c:pt>
                <c:pt idx="4">
                  <c:v>motorbikes</c:v>
                </c:pt>
                <c:pt idx="5">
                  <c:v>cycles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21</c:v>
                </c:pt>
                <c:pt idx="2">
                  <c:v>15</c:v>
                </c:pt>
                <c:pt idx="3">
                  <c:v>4</c:v>
                </c:pt>
                <c:pt idx="4">
                  <c:v>12</c:v>
                </c:pt>
                <c:pt idx="5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399232"/>
        <c:axId val="170400768"/>
      </c:lineChart>
      <c:catAx>
        <c:axId val="170399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70400768"/>
        <c:crosses val="autoZero"/>
        <c:auto val="1"/>
        <c:lblAlgn val="ctr"/>
        <c:lblOffset val="100"/>
        <c:noMultiLvlLbl val="0"/>
      </c:catAx>
      <c:valAx>
        <c:axId val="17040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399232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Sheet1!$B$48</c:f>
              <c:strCache>
                <c:ptCount val="1"/>
                <c:pt idx="0">
                  <c:v>noise readings (decibels)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Sheet1!$A$49:$A$51</c:f>
              <c:strCache>
                <c:ptCount val="3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</c:strCache>
            </c:strRef>
          </c:cat>
          <c:val>
            <c:numRef>
              <c:f>Sheet1!$B$49:$B$51</c:f>
              <c:numCache>
                <c:formatCode>General</c:formatCode>
                <c:ptCount val="3"/>
                <c:pt idx="0">
                  <c:v>72</c:v>
                </c:pt>
                <c:pt idx="1">
                  <c:v>74</c:v>
                </c:pt>
                <c:pt idx="2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264448"/>
        <c:axId val="170265984"/>
      </c:barChart>
      <c:catAx>
        <c:axId val="170264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70265984"/>
        <c:crosses val="autoZero"/>
        <c:auto val="1"/>
        <c:lblAlgn val="ctr"/>
        <c:lblOffset val="100"/>
        <c:noMultiLvlLbl val="0"/>
      </c:catAx>
      <c:valAx>
        <c:axId val="170265984"/>
        <c:scaling>
          <c:orientation val="minMax"/>
          <c:max val="8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264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Sheet1!$B$39</c:f>
              <c:strCache>
                <c:ptCount val="1"/>
                <c:pt idx="0">
                  <c:v>noise readings (decibels)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Sheet1!$A$40:$A$42</c:f>
              <c:strCache>
                <c:ptCount val="3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</c:strCache>
            </c:strRef>
          </c:cat>
          <c:val>
            <c:numRef>
              <c:f>Sheet1!$B$40:$B$42</c:f>
              <c:numCache>
                <c:formatCode>General</c:formatCode>
                <c:ptCount val="3"/>
                <c:pt idx="0">
                  <c:v>72</c:v>
                </c:pt>
                <c:pt idx="1">
                  <c:v>74</c:v>
                </c:pt>
                <c:pt idx="2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302464"/>
        <c:axId val="170304256"/>
      </c:barChart>
      <c:catAx>
        <c:axId val="170302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70304256"/>
        <c:crosses val="autoZero"/>
        <c:auto val="1"/>
        <c:lblAlgn val="ctr"/>
        <c:lblOffset val="100"/>
        <c:noMultiLvlLbl val="0"/>
      </c:catAx>
      <c:valAx>
        <c:axId val="170304256"/>
        <c:scaling>
          <c:orientation val="minMax"/>
          <c:min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30246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Sheet1!$C$53</c:f>
              <c:strCache>
                <c:ptCount val="1"/>
                <c:pt idx="0">
                  <c:v>% residents in professional occupations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7"/>
            <c:spPr>
              <a:solidFill>
                <a:srgbClr val="0000FF"/>
              </a:solidFill>
              <a:ln w="15875"/>
            </c:spPr>
          </c:marker>
          <c:dPt>
            <c:idx val="14"/>
            <c:marker>
              <c:spPr>
                <a:solidFill>
                  <a:srgbClr val="0000FF"/>
                </a:solidFill>
                <a:ln w="22225">
                  <a:solidFill>
                    <a:srgbClr val="FF0000"/>
                  </a:solidFill>
                </a:ln>
              </c:spPr>
            </c:marker>
            <c:bubble3D val="0"/>
          </c:dPt>
          <c:xVal>
            <c:numRef>
              <c:f>Sheet1!$B$54:$B$68</c:f>
              <c:numCache>
                <c:formatCode>General</c:formatCode>
                <c:ptCount val="15"/>
                <c:pt idx="0">
                  <c:v>28</c:v>
                </c:pt>
                <c:pt idx="1">
                  <c:v>33</c:v>
                </c:pt>
                <c:pt idx="2">
                  <c:v>10</c:v>
                </c:pt>
                <c:pt idx="3">
                  <c:v>50</c:v>
                </c:pt>
                <c:pt idx="4">
                  <c:v>22</c:v>
                </c:pt>
                <c:pt idx="5">
                  <c:v>9</c:v>
                </c:pt>
                <c:pt idx="6">
                  <c:v>22</c:v>
                </c:pt>
                <c:pt idx="7">
                  <c:v>31</c:v>
                </c:pt>
                <c:pt idx="8">
                  <c:v>38</c:v>
                </c:pt>
                <c:pt idx="9">
                  <c:v>35</c:v>
                </c:pt>
                <c:pt idx="10">
                  <c:v>32</c:v>
                </c:pt>
                <c:pt idx="11">
                  <c:v>13</c:v>
                </c:pt>
                <c:pt idx="12">
                  <c:v>26</c:v>
                </c:pt>
                <c:pt idx="13">
                  <c:v>37</c:v>
                </c:pt>
                <c:pt idx="14">
                  <c:v>27.571428571428573</c:v>
                </c:pt>
              </c:numCache>
            </c:numRef>
          </c:xVal>
          <c:yVal>
            <c:numRef>
              <c:f>Sheet1!$C$54:$C$68</c:f>
              <c:numCache>
                <c:formatCode>General</c:formatCode>
                <c:ptCount val="15"/>
                <c:pt idx="0">
                  <c:v>14.5</c:v>
                </c:pt>
                <c:pt idx="1">
                  <c:v>20.100000000000001</c:v>
                </c:pt>
                <c:pt idx="2">
                  <c:v>5.4</c:v>
                </c:pt>
                <c:pt idx="3">
                  <c:v>32.799999999999997</c:v>
                </c:pt>
                <c:pt idx="4">
                  <c:v>13.4</c:v>
                </c:pt>
                <c:pt idx="5">
                  <c:v>6.1</c:v>
                </c:pt>
                <c:pt idx="6">
                  <c:v>13</c:v>
                </c:pt>
                <c:pt idx="7">
                  <c:v>19.5</c:v>
                </c:pt>
                <c:pt idx="8">
                  <c:v>23.8</c:v>
                </c:pt>
                <c:pt idx="9">
                  <c:v>27.9</c:v>
                </c:pt>
                <c:pt idx="10">
                  <c:v>20.100000000000001</c:v>
                </c:pt>
                <c:pt idx="11">
                  <c:v>9.1999999999999993</c:v>
                </c:pt>
                <c:pt idx="12">
                  <c:v>17</c:v>
                </c:pt>
                <c:pt idx="13">
                  <c:v>26.8</c:v>
                </c:pt>
                <c:pt idx="14">
                  <c:v>17.828571428571429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475520"/>
        <c:axId val="170477056"/>
      </c:scatterChart>
      <c:valAx>
        <c:axId val="170475520"/>
        <c:scaling>
          <c:orientation val="minMax"/>
          <c:max val="6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0477056"/>
        <c:crosses val="autoZero"/>
        <c:crossBetween val="midCat"/>
      </c:valAx>
      <c:valAx>
        <c:axId val="170477056"/>
        <c:scaling>
          <c:orientation val="minMax"/>
          <c:max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47552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0788" y="9407525"/>
            <a:ext cx="28781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1CD8FC-14E7-4C10-8719-4C93A0B1A1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3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45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705350"/>
            <a:ext cx="486886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409113"/>
            <a:ext cx="2878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B76775-60F8-4AC3-B420-E11D4D3FF0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9EF23-0B4A-4AF3-93E2-E766AC51038A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C83-4966-442B-B151-5F2D8E788EA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87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B76775-60F8-4AC3-B420-E11D4D3FF03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8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C83-4966-442B-B151-5F2D8E788E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8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C83-4966-442B-B151-5F2D8E788E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8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C83-4966-442B-B151-5F2D8E788E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8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C83-4966-442B-B151-5F2D8E788E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87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C83-4966-442B-B151-5F2D8E788E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87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C83-4966-442B-B151-5F2D8E788E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55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C83-4966-442B-B151-5F2D8E788E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8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C83-4966-442B-B151-5F2D8E788E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8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28DD7-77A9-46A5-A448-E06B6EA7FC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DAE7-26CC-429E-A871-2F93D1065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447675"/>
            <a:ext cx="1492250" cy="564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447675"/>
            <a:ext cx="4327525" cy="5648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884C-1D38-436E-8B39-BB863D5374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14600" y="447675"/>
            <a:ext cx="5972175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31F6-C3EC-446F-B3D2-A1D5E6A899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96D56D-E469-472E-8D61-083E20F4EC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Z:\Pictures\logos\WJEC_Logo_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9280"/>
            <a:ext cx="701740" cy="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26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Z:\Pictures\logos\WJEC_Logo_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9280"/>
            <a:ext cx="701740" cy="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7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63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63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63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63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6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DF05E-0434-4D9E-A45E-CE9212DC9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04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04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04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454426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04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71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31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 smtClean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 smtClean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4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EBFC-B033-4A0D-8222-04795FE88F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2057400"/>
            <a:ext cx="2909888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6888" y="2057400"/>
            <a:ext cx="2909887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98644-4D7A-4E80-8085-EB25C70662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EA1B-E432-4CD1-A15B-86BAE904D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B7654-039F-4A74-82E0-56F4F682BD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719A-3D03-454C-9D49-FCBAF743F1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5621-4C2E-48B9-A669-36153939A5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1625E-2CDC-4687-8680-4759A76124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447675"/>
            <a:ext cx="594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2057400"/>
            <a:ext cx="59721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096D56D-E469-472E-8D61-083E20F4EC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2095500" cy="6858000"/>
            <a:chOff x="0" y="0"/>
            <a:chExt cx="2095500" cy="6858000"/>
          </a:xfrm>
        </p:grpSpPr>
        <p:pic>
          <p:nvPicPr>
            <p:cNvPr id="8" name="Picture 10" descr="WJEC_powerpoint"/>
            <p:cNvPicPr>
              <a:picLocks noChangeAspect="1" noChangeArrowheads="1"/>
            </p:cNvPicPr>
            <p:nvPr userDrawn="1"/>
          </p:nvPicPr>
          <p:blipFill rotWithShape="1">
            <a:blip r:embed="rId29" cstate="print"/>
            <a:srcRect r="88057"/>
            <a:stretch/>
          </p:blipFill>
          <p:spPr bwMode="auto">
            <a:xfrm>
              <a:off x="0" y="0"/>
              <a:ext cx="20955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77" y="260648"/>
              <a:ext cx="1152128" cy="115212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8" r:id="rId19"/>
    <p:sldLayoutId id="2147483679" r:id="rId20"/>
    <p:sldLayoutId id="2147483681" r:id="rId21"/>
    <p:sldLayoutId id="2147483682" r:id="rId22"/>
    <p:sldLayoutId id="2147483683" r:id="rId23"/>
    <p:sldLayoutId id="2147483685" r:id="rId24"/>
    <p:sldLayoutId id="2147483686" r:id="rId25"/>
    <p:sldLayoutId id="2147483687" r:id="rId26"/>
    <p:sldLayoutId id="2147483688" r:id="rId2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97C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97C7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97C7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97C7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97C7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3697C7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3697C7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3697C7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3697C7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697C7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697C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697C7"/>
        </a:buClr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697C7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697C7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697C7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697C7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697C7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697C7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9"/>
          <p:cNvSpPr txBox="1">
            <a:spLocks noChangeArrowheads="1"/>
          </p:cNvSpPr>
          <p:nvPr/>
        </p:nvSpPr>
        <p:spPr bwMode="auto">
          <a:xfrm>
            <a:off x="4932363" y="1052513"/>
            <a:ext cx="280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395536" y="836612"/>
            <a:ext cx="856907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WJEC </a:t>
            </a:r>
            <a:r>
              <a:rPr lang="en-GB" sz="3600" b="1" dirty="0" smtClean="0">
                <a:solidFill>
                  <a:schemeClr val="bg1"/>
                </a:solidFill>
              </a:rPr>
              <a:t>GCSE in Geography</a:t>
            </a: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4000" b="1" dirty="0" smtClean="0">
                <a:solidFill>
                  <a:schemeClr val="bg1"/>
                </a:solidFill>
              </a:rPr>
              <a:t>Planning a programme of study for fieldwork 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65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411760" y="404664"/>
            <a:ext cx="4854048" cy="61442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Gotham Rounded Book" pitchFamily="50" charset="0"/>
              </a:rPr>
              <a:t>M</a:t>
            </a:r>
            <a:r>
              <a:rPr lang="en-GB" dirty="0" smtClean="0">
                <a:solidFill>
                  <a:schemeClr val="tx1"/>
                </a:solidFill>
                <a:latin typeface="Gotham Rounded Book" pitchFamily="50" charset="0"/>
              </a:rPr>
              <a:t>isleading graphs</a:t>
            </a:r>
            <a:endParaRPr lang="en-GB" dirty="0">
              <a:solidFill>
                <a:schemeClr val="tx1"/>
              </a:solidFill>
              <a:latin typeface="Gotham Rounded Book" pitchFamily="50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154361"/>
              </p:ext>
            </p:extLst>
          </p:nvPr>
        </p:nvGraphicFramePr>
        <p:xfrm>
          <a:off x="4855778" y="1521372"/>
          <a:ext cx="3957145" cy="4745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016608"/>
              </p:ext>
            </p:extLst>
          </p:nvPr>
        </p:nvGraphicFramePr>
        <p:xfrm>
          <a:off x="441433" y="1521372"/>
          <a:ext cx="4035973" cy="4745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870207" y="2412124"/>
            <a:ext cx="1986457" cy="1639614"/>
          </a:xfrm>
          <a:prstGeom prst="wedgeRoundRectCallout">
            <a:avLst>
              <a:gd name="adj1" fmla="val 40278"/>
              <a:gd name="adj2" fmla="val 6538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/>
              <a:t>The reading at site 2 appears to be twice that of site 1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372200" y="3645024"/>
            <a:ext cx="2602479" cy="1443097"/>
          </a:xfrm>
          <a:prstGeom prst="wedgeRoundRectCallout">
            <a:avLst>
              <a:gd name="adj1" fmla="val -93115"/>
              <a:gd name="adj2" fmla="val 10798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A graph with its origin at 0 shows that the results are actually very similar</a:t>
            </a:r>
          </a:p>
        </p:txBody>
      </p:sp>
    </p:spTree>
    <p:extLst>
      <p:ext uri="{BB962C8B-B14F-4D97-AF65-F5344CB8AC3E}">
        <p14:creationId xmlns:p14="http://schemas.microsoft.com/office/powerpoint/2010/main" val="37722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2057400"/>
            <a:ext cx="6552728" cy="309979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Justify</a:t>
            </a:r>
            <a:r>
              <a:rPr lang="en-GB" dirty="0" smtClean="0"/>
              <a:t>	To give reasons for a decision 		based on evidence.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Evaluate</a:t>
            </a:r>
            <a:r>
              <a:rPr lang="en-GB" dirty="0" smtClean="0"/>
              <a:t>	To consider the strengths and 		limitations.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15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920" y="1070721"/>
            <a:ext cx="3294991" cy="4699458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Can students apply their understanding to identify and analyse: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Trends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7" y="1490223"/>
            <a:ext cx="2552474" cy="214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858795" y="2924944"/>
            <a:ext cx="1220157" cy="1035184"/>
          </a:xfrm>
          <a:prstGeom prst="ellipse">
            <a:avLst/>
          </a:prstGeom>
          <a:noFill/>
          <a:ln w="22225">
            <a:solidFill>
              <a:srgbClr val="DF3C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87905" y="319355"/>
            <a:ext cx="1405720" cy="400110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300192" y="1497725"/>
            <a:ext cx="2701918" cy="1842674"/>
          </a:xfrm>
          <a:prstGeom prst="wedgeRoundRectCallout">
            <a:avLst>
              <a:gd name="adj1" fmla="val -104206"/>
              <a:gd name="adj2" fmla="val 351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dirty="0" smtClean="0"/>
              <a:t>Geography is about maps.</a:t>
            </a:r>
          </a:p>
          <a:p>
            <a:pPr algn="ctr"/>
            <a:r>
              <a:rPr lang="en-GB" sz="1800" dirty="0" smtClean="0"/>
              <a:t>If there is insufficient primary data you can use secondary data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218386" y="3641906"/>
            <a:ext cx="3342290" cy="1148604"/>
          </a:xfrm>
          <a:prstGeom prst="wedgeRoundRectCallout">
            <a:avLst>
              <a:gd name="adj1" fmla="val -75078"/>
              <a:gd name="adj2" fmla="val -920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 dirty="0" smtClean="0"/>
              <a:t>Trend lines on graphs showing change or scatter graphs showing correlations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319355"/>
            <a:ext cx="6316325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100" kern="1100" spc="-50" dirty="0" smtClean="0">
                <a:solidFill>
                  <a:schemeClr val="tx1"/>
                </a:solidFill>
                <a:latin typeface="Gotham Rounded Book"/>
                <a:cs typeface="Gotham Rounded Book"/>
              </a:rPr>
              <a:t>ENQUIRY STAGE 4</a:t>
            </a:r>
            <a:endParaRPr lang="en-US" sz="3100" kern="1100" spc="-50" dirty="0">
              <a:solidFill>
                <a:schemeClr val="tx1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5795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172017" y="260648"/>
            <a:ext cx="6252073" cy="73692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Gotham Rounded Book" pitchFamily="50" charset="0"/>
              </a:rPr>
              <a:t>Interpret trends</a:t>
            </a:r>
            <a:endParaRPr lang="en-GB" dirty="0">
              <a:solidFill>
                <a:schemeClr val="tx1"/>
              </a:solidFill>
              <a:latin typeface="Gotham Rounded Book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72017" y="1538922"/>
            <a:ext cx="4799965" cy="3780155"/>
            <a:chOff x="0" y="0"/>
            <a:chExt cx="4800599" cy="3780345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80190318"/>
                </p:ext>
              </p:extLst>
            </p:nvPr>
          </p:nvGraphicFramePr>
          <p:xfrm>
            <a:off x="838200" y="0"/>
            <a:ext cx="3962399" cy="3581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057128" y="3542855"/>
              <a:ext cx="1602105" cy="237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% residents with degrees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" name="TextBox 7"/>
            <p:cNvSpPr txBox="1"/>
            <p:nvPr/>
          </p:nvSpPr>
          <p:spPr>
            <a:xfrm>
              <a:off x="0" y="1065602"/>
              <a:ext cx="990600" cy="52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% residents in professional occupations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447800" y="114300"/>
              <a:ext cx="289560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20"/>
            <p:cNvSpPr txBox="1"/>
            <p:nvPr/>
          </p:nvSpPr>
          <p:spPr>
            <a:xfrm>
              <a:off x="2857828" y="1790520"/>
              <a:ext cx="1580821" cy="2374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Mean (M) 27.6, 17.8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323528" y="1653216"/>
            <a:ext cx="1671145" cy="830132"/>
          </a:xfrm>
          <a:prstGeom prst="wedgeRoundRectCallout">
            <a:avLst>
              <a:gd name="adj1" fmla="val 97349"/>
              <a:gd name="adj2" fmla="val 4404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/>
              <a:t>Dependent variable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136409" y="5460496"/>
            <a:ext cx="2107999" cy="830132"/>
          </a:xfrm>
          <a:prstGeom prst="wedgeRoundRectCallout">
            <a:avLst>
              <a:gd name="adj1" fmla="val -65859"/>
              <a:gd name="adj2" fmla="val -850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/>
              <a:t>Independent variable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0872" y="4066347"/>
            <a:ext cx="1671145" cy="1574216"/>
          </a:xfrm>
          <a:prstGeom prst="wedgeRoundRectCallout">
            <a:avLst>
              <a:gd name="adj1" fmla="val 108670"/>
              <a:gd name="adj2" fmla="val 57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/>
              <a:t>The best fit line does not have to go through the origin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62865" y="1128360"/>
            <a:ext cx="3051979" cy="830132"/>
          </a:xfrm>
          <a:prstGeom prst="wedgeRoundRectCallout">
            <a:avLst>
              <a:gd name="adj1" fmla="val 11283"/>
              <a:gd name="adj2" fmla="val 1105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/>
              <a:t>Half the scatter points on each side of the line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971980" y="2057639"/>
            <a:ext cx="1671145" cy="1250712"/>
          </a:xfrm>
          <a:prstGeom prst="wedgeRoundRectCallout">
            <a:avLst>
              <a:gd name="adj1" fmla="val -162085"/>
              <a:gd name="adj2" fmla="val 592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/>
              <a:t>The best fit line should go through the mean</a:t>
            </a:r>
          </a:p>
        </p:txBody>
      </p:sp>
    </p:spTree>
    <p:extLst>
      <p:ext uri="{BB962C8B-B14F-4D97-AF65-F5344CB8AC3E}">
        <p14:creationId xmlns:p14="http://schemas.microsoft.com/office/powerpoint/2010/main" val="417614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815" y="1070721"/>
            <a:ext cx="5745707" cy="171342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Are conclusions related back to </a:t>
            </a:r>
            <a:r>
              <a:rPr lang="en-GB" b="1" dirty="0" smtClean="0">
                <a:solidFill>
                  <a:schemeClr val="tx1"/>
                </a:solidFill>
              </a:rPr>
              <a:t>aims</a:t>
            </a:r>
            <a:r>
              <a:rPr lang="en-GB" dirty="0" smtClean="0">
                <a:solidFill>
                  <a:schemeClr val="tx1"/>
                </a:solidFill>
              </a:rPr>
              <a:t>? Can the null hypothesis be rejected?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Does the evidence support the  conclusion?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319355"/>
            <a:ext cx="5883739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100" kern="1100" spc="-50" dirty="0" smtClean="0">
                <a:solidFill>
                  <a:schemeClr val="tx1"/>
                </a:solidFill>
                <a:latin typeface="Gotham Rounded Book"/>
                <a:cs typeface="Gotham Rounded Book"/>
              </a:rPr>
              <a:t>ENQUIRY STAGE 5</a:t>
            </a:r>
            <a:endParaRPr lang="en-US" sz="3100" kern="1100" spc="-50" dirty="0">
              <a:solidFill>
                <a:schemeClr val="tx1"/>
              </a:solidFill>
              <a:latin typeface="Gotham Rounded Book"/>
              <a:cs typeface="Gotham Rounded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5" y="1070721"/>
            <a:ext cx="2526875" cy="212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8875" y="1970844"/>
            <a:ext cx="1027662" cy="813299"/>
          </a:xfrm>
          <a:prstGeom prst="ellipse">
            <a:avLst/>
          </a:prstGeom>
          <a:noFill/>
          <a:ln w="22225">
            <a:solidFill>
              <a:srgbClr val="DF3C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48264" y="319355"/>
            <a:ext cx="1745361" cy="400110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2 hours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41" y="3047934"/>
            <a:ext cx="4565734" cy="347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9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815" y="1070721"/>
            <a:ext cx="5745707" cy="386977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Strengths and limitations of data collection?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What other questions are raised?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Are </a:t>
            </a:r>
            <a:r>
              <a:rPr lang="en-GB" dirty="0">
                <a:solidFill>
                  <a:schemeClr val="tx1"/>
                </a:solidFill>
              </a:rPr>
              <a:t>results accurate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GB" dirty="0">
                <a:solidFill>
                  <a:schemeClr val="tx1"/>
                </a:solidFill>
              </a:rPr>
              <a:t>A</a:t>
            </a:r>
            <a:r>
              <a:rPr lang="en-GB" dirty="0" smtClean="0">
                <a:solidFill>
                  <a:schemeClr val="tx1"/>
                </a:solidFill>
              </a:rPr>
              <a:t>re results reliable?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Are secondary sources biased</a:t>
            </a:r>
            <a:r>
              <a:rPr lang="en-GB" dirty="0" smtClean="0">
                <a:solidFill>
                  <a:schemeClr val="tx1"/>
                </a:solidFill>
              </a:rPr>
              <a:t>? If so, why?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319355"/>
            <a:ext cx="6057391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100" kern="1100" spc="-50" dirty="0" smtClean="0">
                <a:solidFill>
                  <a:schemeClr val="tx1"/>
                </a:solidFill>
                <a:latin typeface="Gotham Rounded Book"/>
                <a:cs typeface="Gotham Rounded Book"/>
              </a:rPr>
              <a:t>ENQUIRY STAGE 6</a:t>
            </a:r>
            <a:endParaRPr lang="en-US" sz="3100" kern="1100" spc="-50" dirty="0">
              <a:solidFill>
                <a:schemeClr val="tx1"/>
              </a:solidFill>
              <a:latin typeface="Gotham Rounded Book"/>
              <a:cs typeface="Gotham Rounded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6" y="1070721"/>
            <a:ext cx="2813478" cy="236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83225" y="1070722"/>
            <a:ext cx="1249790" cy="1180656"/>
          </a:xfrm>
          <a:prstGeom prst="ellipse">
            <a:avLst/>
          </a:prstGeom>
          <a:noFill/>
          <a:ln w="22225">
            <a:solidFill>
              <a:srgbClr val="DF3C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87905" y="319355"/>
            <a:ext cx="1405720" cy="400110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422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725144"/>
            <a:ext cx="8352928" cy="19421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rgbClr val="DF3C0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rgbClr val="FF0000"/>
                </a:solidFill>
              </a:rPr>
              <a:t>Accuracy</a:t>
            </a:r>
            <a:r>
              <a:rPr lang="en-GB" dirty="0" smtClean="0">
                <a:solidFill>
                  <a:schemeClr val="tx1"/>
                </a:solidFill>
              </a:rPr>
              <a:t> Each measurement is made to an accuracy of 1cm.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Reliability</a:t>
            </a:r>
            <a:r>
              <a:rPr lang="en-GB" dirty="0" smtClean="0">
                <a:solidFill>
                  <a:schemeClr val="tx1"/>
                </a:solidFill>
              </a:rPr>
              <a:t>  The slack in the horizontal line that is used as the datum means that the results cannot reliably be repeated.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55884"/>
            <a:ext cx="6459015" cy="594743"/>
          </a:xfrm>
        </p:spPr>
        <p:txBody>
          <a:bodyPr>
            <a:normAutofit fontScale="90000"/>
          </a:bodyPr>
          <a:lstStyle/>
          <a:p>
            <a:r>
              <a:rPr lang="en-GB" sz="2800" b="0" dirty="0" smtClean="0">
                <a:solidFill>
                  <a:schemeClr val="tx1"/>
                </a:solidFill>
                <a:latin typeface="Gotham Rounded Book" pitchFamily="50" charset="0"/>
              </a:rPr>
              <a:t>Recognising bias through text analysis </a:t>
            </a:r>
            <a:endParaRPr lang="en-GB" sz="2800" b="0" dirty="0">
              <a:solidFill>
                <a:schemeClr val="tx1"/>
              </a:solidFill>
              <a:latin typeface="Gotham Rounded Book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52006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 bwMode="auto">
          <a:xfrm>
            <a:off x="179512" y="1772816"/>
            <a:ext cx="1680819" cy="1512168"/>
          </a:xfrm>
          <a:prstGeom prst="wedgeRectCallout">
            <a:avLst>
              <a:gd name="adj1" fmla="val 72343"/>
              <a:gd name="adj2" fmla="val -92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Who has contributed? Why are they anonymous?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6763406" y="1268760"/>
            <a:ext cx="2057065" cy="792088"/>
          </a:xfrm>
          <a:prstGeom prst="wedgeRectCallout">
            <a:avLst>
              <a:gd name="adj1" fmla="val -85194"/>
              <a:gd name="adj2" fmla="val 1002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What emotive language is used?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7396386" y="3685986"/>
            <a:ext cx="1424086" cy="612648"/>
          </a:xfrm>
          <a:prstGeom prst="wedgeRectCallout">
            <a:avLst>
              <a:gd name="adj1" fmla="val -82737"/>
              <a:gd name="adj2" fmla="val 33102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1" charset="-128"/>
              </a:rPr>
              <a:t>opinion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1339677" y="4581128"/>
            <a:ext cx="1424086" cy="612648"/>
          </a:xfrm>
          <a:prstGeom prst="wedgeRectCallout">
            <a:avLst>
              <a:gd name="adj1" fmla="val 101136"/>
              <a:gd name="adj2" fmla="val -664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1" charset="-128"/>
              </a:rPr>
              <a:t>opinion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7740352" y="4877969"/>
            <a:ext cx="914400" cy="612648"/>
          </a:xfrm>
          <a:prstGeom prst="wedgeRoundRectCallout">
            <a:avLst>
              <a:gd name="adj1" fmla="val -122348"/>
              <a:gd name="adj2" fmla="val -95800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1" charset="-128"/>
              </a:rPr>
              <a:t>fact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4796061" y="5733256"/>
            <a:ext cx="3401491" cy="864096"/>
          </a:xfrm>
          <a:prstGeom prst="wedgeRoundRectCallout">
            <a:avLst>
              <a:gd name="adj1" fmla="val 5235"/>
              <a:gd name="adj2" fmla="val -1299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What 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geographical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 concepts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 are examined?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1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38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7" y="1070720"/>
            <a:ext cx="6091706" cy="437450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GB" dirty="0" smtClean="0">
                <a:solidFill>
                  <a:schemeClr val="tx1"/>
                </a:solidFill>
              </a:rPr>
              <a:t>his </a:t>
            </a:r>
            <a:r>
              <a:rPr lang="en-GB" dirty="0" smtClean="0">
                <a:solidFill>
                  <a:schemeClr val="tx1"/>
                </a:solidFill>
              </a:rPr>
              <a:t>stage is about setting </a:t>
            </a:r>
            <a:r>
              <a:rPr lang="en-GB" dirty="0" smtClean="0">
                <a:solidFill>
                  <a:schemeClr val="tx1"/>
                </a:solidFill>
              </a:rPr>
              <a:t>the overarching aim of the enquiry.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Students should be </a:t>
            </a:r>
            <a:r>
              <a:rPr lang="en-GB" dirty="0">
                <a:solidFill>
                  <a:schemeClr val="tx1"/>
                </a:solidFill>
              </a:rPr>
              <a:t>involved in posing enquiry </a:t>
            </a:r>
            <a:r>
              <a:rPr lang="en-GB" dirty="0" smtClean="0">
                <a:solidFill>
                  <a:schemeClr val="tx1"/>
                </a:solidFill>
              </a:rPr>
              <a:t>questions and </a:t>
            </a:r>
            <a:r>
              <a:rPr lang="en-GB" dirty="0" smtClean="0">
                <a:solidFill>
                  <a:schemeClr val="tx1"/>
                </a:solidFill>
              </a:rPr>
              <a:t>discussing a  sharply focussed hypothesis that can be proved/disproved.</a:t>
            </a: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67033"/>
            <a:ext cx="5883739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100" kern="1100" spc="-50" dirty="0" smtClean="0">
                <a:solidFill>
                  <a:schemeClr val="tx1"/>
                </a:solidFill>
                <a:latin typeface="Gotham Rounded Book"/>
                <a:cs typeface="Gotham Rounded Book"/>
              </a:rPr>
              <a:t>ENQUIRY STAGE 1</a:t>
            </a:r>
            <a:endParaRPr lang="en-US" sz="3100" kern="1100" spc="-50" dirty="0">
              <a:solidFill>
                <a:schemeClr val="tx1"/>
              </a:solidFill>
              <a:latin typeface="Gotham Rounded Book"/>
              <a:cs typeface="Gotham Rounded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688"/>
            <a:ext cx="2413818" cy="202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67312" y="1635788"/>
            <a:ext cx="1079193" cy="1068968"/>
          </a:xfrm>
          <a:prstGeom prst="ellipse">
            <a:avLst/>
          </a:prstGeom>
          <a:noFill/>
          <a:ln w="22225">
            <a:solidFill>
              <a:srgbClr val="DF3C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287905" y="319355"/>
            <a:ext cx="1405720" cy="369332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2 hours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556792"/>
            <a:ext cx="4196687" cy="3475670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A fieldwork enquiry provides opportunities for students to apply their theoretical/conceptual understanding to a real place.</a:t>
            </a:r>
          </a:p>
          <a:p>
            <a:r>
              <a:rPr lang="en-GB" sz="2200" dirty="0">
                <a:solidFill>
                  <a:schemeClr val="tx1"/>
                </a:solidFill>
              </a:rPr>
              <a:t>Y</a:t>
            </a:r>
            <a:r>
              <a:rPr lang="en-GB" sz="2200" dirty="0" smtClean="0">
                <a:solidFill>
                  <a:schemeClr val="tx1"/>
                </a:solidFill>
              </a:rPr>
              <a:t>our students will need: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A conceptual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A place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67033"/>
            <a:ext cx="6696744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100" kern="1100" spc="-50" dirty="0" smtClean="0">
                <a:solidFill>
                  <a:schemeClr val="tx1"/>
                </a:solidFill>
                <a:latin typeface="Gotham Rounded Book"/>
                <a:cs typeface="Gotham Rounded Book"/>
              </a:rPr>
              <a:t>The aim will relate to the concept</a:t>
            </a:r>
            <a:endParaRPr lang="en-US" sz="3100" kern="1100" spc="-50" dirty="0">
              <a:solidFill>
                <a:schemeClr val="tx1"/>
              </a:solidFill>
              <a:latin typeface="Gotham Rounded Book"/>
              <a:cs typeface="Gotham Rounded Book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3568" y="1844824"/>
            <a:ext cx="3405117" cy="1718443"/>
          </a:xfrm>
          <a:prstGeom prst="wedgeRoundRectCallout">
            <a:avLst>
              <a:gd name="adj1" fmla="val 62779"/>
              <a:gd name="adj2" fmla="val 615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/>
              <a:t>In the first cycle, students will need a lesson on the concept of </a:t>
            </a:r>
            <a:r>
              <a:rPr lang="en-GB" sz="2000" dirty="0" smtClean="0"/>
              <a:t>cycles and flows</a:t>
            </a:r>
            <a:endParaRPr lang="en-GB" sz="2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043608" y="3933056"/>
            <a:ext cx="3405117" cy="1897119"/>
          </a:xfrm>
          <a:prstGeom prst="wedgeRoundRectCallout">
            <a:avLst>
              <a:gd name="adj1" fmla="val 58122"/>
              <a:gd name="adj2" fmla="val -1821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/>
              <a:t>They could make </a:t>
            </a:r>
            <a:r>
              <a:rPr lang="en-GB" sz="2000" dirty="0"/>
              <a:t>a virtual </a:t>
            </a:r>
            <a:r>
              <a:rPr lang="en-GB" sz="2000" dirty="0" smtClean="0"/>
              <a:t>fieldtrip </a:t>
            </a:r>
            <a:r>
              <a:rPr lang="en-GB" sz="2000" dirty="0"/>
              <a:t>so that enquiry questions can be posed and data collection designed before the visit</a:t>
            </a:r>
          </a:p>
        </p:txBody>
      </p:sp>
    </p:spTree>
    <p:extLst>
      <p:ext uri="{BB962C8B-B14F-4D97-AF65-F5344CB8AC3E}">
        <p14:creationId xmlns:p14="http://schemas.microsoft.com/office/powerpoint/2010/main" val="33304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07" y="1070721"/>
            <a:ext cx="6005015" cy="320102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Students will need to understand how a fieldwork enquiry is driven by its </a:t>
            </a:r>
            <a:r>
              <a:rPr lang="en-GB" b="1" dirty="0" smtClean="0">
                <a:solidFill>
                  <a:schemeClr val="tx1"/>
                </a:solidFill>
              </a:rPr>
              <a:t>aims</a:t>
            </a:r>
            <a:r>
              <a:rPr lang="en-GB" dirty="0" smtClean="0">
                <a:solidFill>
                  <a:schemeClr val="tx1"/>
                </a:solidFill>
              </a:rPr>
              <a:t>. These may be posed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An enquiry question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An </a:t>
            </a:r>
            <a:r>
              <a:rPr lang="en-GB" dirty="0" smtClean="0">
                <a:solidFill>
                  <a:schemeClr val="tx1"/>
                </a:solidFill>
              </a:rPr>
              <a:t>hypothesis. Do they understand the role of the hypothesis / can </a:t>
            </a:r>
            <a:r>
              <a:rPr lang="en-GB" dirty="0" smtClean="0">
                <a:solidFill>
                  <a:schemeClr val="tx1"/>
                </a:solidFill>
              </a:rPr>
              <a:t>they </a:t>
            </a:r>
            <a:r>
              <a:rPr lang="en-GB" dirty="0" smtClean="0">
                <a:solidFill>
                  <a:schemeClr val="tx1"/>
                </a:solidFill>
              </a:rPr>
              <a:t>state </a:t>
            </a:r>
            <a:r>
              <a:rPr lang="en-GB" dirty="0" smtClean="0">
                <a:solidFill>
                  <a:schemeClr val="tx1"/>
                </a:solidFill>
              </a:rPr>
              <a:t>the null hypothesis?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0743" y="274759"/>
            <a:ext cx="540113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kern="1100" spc="-50" dirty="0" smtClean="0">
                <a:solidFill>
                  <a:schemeClr val="tx1"/>
                </a:solidFill>
                <a:latin typeface="Gotham Rounded Book"/>
                <a:cs typeface="Gotham Rounded Book"/>
              </a:rPr>
              <a:t>Pose questions / set hypothesis</a:t>
            </a:r>
            <a:endParaRPr lang="en-US" kern="1100" spc="-50" dirty="0">
              <a:solidFill>
                <a:schemeClr val="tx1"/>
              </a:solidFill>
              <a:latin typeface="Gotham Rounded Book"/>
              <a:cs typeface="Gotham Rounded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" y="1418739"/>
            <a:ext cx="2765146" cy="232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913380" y="1070721"/>
            <a:ext cx="1079193" cy="1068968"/>
          </a:xfrm>
          <a:prstGeom prst="ellipse">
            <a:avLst/>
          </a:prstGeom>
          <a:noFill/>
          <a:ln w="22225">
            <a:solidFill>
              <a:srgbClr val="DF3C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452320" y="319355"/>
            <a:ext cx="1405720" cy="369332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2 hours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13380" y="4241742"/>
            <a:ext cx="3405117" cy="1718443"/>
          </a:xfrm>
          <a:prstGeom prst="wedgeRoundRectCallout">
            <a:avLst>
              <a:gd name="adj1" fmla="val -53750"/>
              <a:gd name="adj2" fmla="val 776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X is a perfect example of a modern sustainable residential community</a:t>
            </a:r>
            <a:endParaRPr lang="en-GB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921312" y="4241741"/>
            <a:ext cx="3405117" cy="1718443"/>
          </a:xfrm>
          <a:prstGeom prst="wedgeRoundRectCallout">
            <a:avLst>
              <a:gd name="adj1" fmla="val -53750"/>
              <a:gd name="adj2" fmla="val 776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House prices are higher closer to parks/green spaces.</a:t>
            </a:r>
          </a:p>
        </p:txBody>
      </p:sp>
    </p:spTree>
    <p:extLst>
      <p:ext uri="{BB962C8B-B14F-4D97-AF65-F5344CB8AC3E}">
        <p14:creationId xmlns:p14="http://schemas.microsoft.com/office/powerpoint/2010/main" val="20306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90" y="2264942"/>
            <a:ext cx="4300812" cy="3225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5736" y="155575"/>
            <a:ext cx="6948264" cy="704850"/>
          </a:xfrm>
        </p:spPr>
        <p:txBody>
          <a:bodyPr>
            <a:noAutofit/>
          </a:bodyPr>
          <a:lstStyle/>
          <a:p>
            <a:r>
              <a:rPr lang="en-GB" sz="2400" b="0" dirty="0" smtClean="0">
                <a:solidFill>
                  <a:schemeClr val="tx1"/>
                </a:solidFill>
                <a:latin typeface="Gotham Rounded Book" pitchFamily="50" charset="0"/>
              </a:rPr>
              <a:t>Virtual visits to pose enquiry questions</a:t>
            </a:r>
            <a:endParaRPr lang="en-GB" sz="2400" b="0" dirty="0">
              <a:solidFill>
                <a:schemeClr val="tx1"/>
              </a:solidFill>
              <a:latin typeface="Gotham Rounded Book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81684" y="1047461"/>
            <a:ext cx="3439236" cy="375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rgbClr val="DF3C0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95736" y="1028683"/>
            <a:ext cx="4248472" cy="4131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rgbClr val="DF3C0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Using maps, photos and data – students can conduct a virtual visit.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069043" y="749450"/>
            <a:ext cx="2074957" cy="2174577"/>
          </a:xfrm>
          <a:prstGeom prst="wedgeRoundRectCallout">
            <a:avLst>
              <a:gd name="adj1" fmla="val -192409"/>
              <a:gd name="adj2" fmla="val 3930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Why is the cathedral built on a hill? Is there a history of flooding? By how much does discharge vary?</a:t>
            </a:r>
            <a:endParaRPr lang="en-GB" sz="18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444208" y="4289737"/>
            <a:ext cx="1781503" cy="1741612"/>
          </a:xfrm>
          <a:prstGeom prst="wedgeRoundRectCallout">
            <a:avLst>
              <a:gd name="adj1" fmla="val -128995"/>
              <a:gd name="adj2" fmla="val -5134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Why are defences built here? What is protected?</a:t>
            </a:r>
            <a:endParaRPr lang="en-GB" sz="18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827584" y="3434998"/>
            <a:ext cx="1781503" cy="1741612"/>
          </a:xfrm>
          <a:prstGeom prst="wedgeRoundRectCallout">
            <a:avLst>
              <a:gd name="adj1" fmla="val 95467"/>
              <a:gd name="adj2" fmla="val -677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How do infiltration rates vary in different land uses?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960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85" y="1070721"/>
            <a:ext cx="3446059" cy="3869770"/>
          </a:xfrm>
        </p:spPr>
        <p:txBody>
          <a:bodyPr>
            <a:norm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Before the fieldtrip, have students had the opportunity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Consider different sampling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Design data collection sheets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319355"/>
            <a:ext cx="6316325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100" kern="1100" spc="-50" dirty="0" smtClean="0">
                <a:solidFill>
                  <a:schemeClr val="tx1"/>
                </a:solidFill>
                <a:latin typeface="Gotham Rounded Book"/>
                <a:cs typeface="Gotham Rounded Book"/>
              </a:rPr>
              <a:t>ENQUIRY STAGE 2</a:t>
            </a:r>
            <a:endParaRPr lang="en-US" sz="3100" kern="1100" spc="-50" dirty="0">
              <a:solidFill>
                <a:schemeClr val="tx1"/>
              </a:solidFill>
              <a:latin typeface="Gotham Rounded Book"/>
              <a:cs typeface="Gotham Rounded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875"/>
            <a:ext cx="2637701" cy="221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579889" y="1683966"/>
            <a:ext cx="1087677" cy="1007801"/>
          </a:xfrm>
          <a:prstGeom prst="ellipse">
            <a:avLst/>
          </a:prstGeom>
          <a:noFill/>
          <a:ln w="22225">
            <a:solidFill>
              <a:srgbClr val="DF3C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87905" y="319355"/>
            <a:ext cx="1405720" cy="400110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154436" y="1732199"/>
            <a:ext cx="1781503" cy="1080134"/>
          </a:xfrm>
          <a:prstGeom prst="wedgeRoundRectCallout">
            <a:avLst>
              <a:gd name="adj1" fmla="val -107558"/>
              <a:gd name="adj2" fmla="val 2562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Which </a:t>
            </a:r>
            <a:r>
              <a:rPr lang="en-GB" sz="2000" dirty="0" smtClean="0"/>
              <a:t>strategy? Justification</a:t>
            </a:r>
            <a:endParaRPr lang="en-GB" sz="2000" dirty="0"/>
          </a:p>
        </p:txBody>
      </p:sp>
      <p:sp>
        <p:nvSpPr>
          <p:cNvPr id="7" name="Down Arrow 6"/>
          <p:cNvSpPr/>
          <p:nvPr/>
        </p:nvSpPr>
        <p:spPr>
          <a:xfrm>
            <a:off x="7802873" y="2966153"/>
            <a:ext cx="484632" cy="97840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54" y="3409399"/>
            <a:ext cx="4824538" cy="343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7154437" y="4162097"/>
            <a:ext cx="1781503" cy="2254469"/>
          </a:xfrm>
          <a:prstGeom prst="wedgeRoundRectCallout">
            <a:avLst>
              <a:gd name="adj1" fmla="val -107558"/>
              <a:gd name="adj2" fmla="val 2562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Teacher guidance on </a:t>
            </a:r>
            <a:r>
              <a:rPr lang="en-GB" sz="2000" dirty="0" smtClean="0"/>
              <a:t>measuring flows  </a:t>
            </a:r>
            <a:r>
              <a:rPr lang="en-GB" sz="2000" dirty="0"/>
              <a:t>is already on the </a:t>
            </a:r>
            <a:r>
              <a:rPr lang="en-GB" sz="2000" dirty="0" smtClean="0"/>
              <a:t>WJEC </a:t>
            </a:r>
            <a:r>
              <a:rPr lang="en-GB" sz="2000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40180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2057400"/>
            <a:ext cx="6552728" cy="309979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Justify</a:t>
            </a:r>
            <a:r>
              <a:rPr lang="en-GB" dirty="0" smtClean="0"/>
              <a:t>	To give reasons for a decision 		based on evidence.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Evaluate</a:t>
            </a:r>
            <a:r>
              <a:rPr lang="en-GB" dirty="0" smtClean="0"/>
              <a:t>	To consider the strengths and 		limitations.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48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988" y="1070721"/>
            <a:ext cx="5949012" cy="1593651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</a:t>
            </a:r>
            <a:r>
              <a:rPr lang="en-GB" sz="2000" dirty="0" smtClean="0">
                <a:solidFill>
                  <a:schemeClr val="tx1"/>
                </a:solidFill>
              </a:rPr>
              <a:t>udit Appendix A. Consider which maths/stats skills are appropriate for fieldwork approaches in </a:t>
            </a:r>
            <a:r>
              <a:rPr lang="en-GB" sz="2000" b="1" dirty="0" smtClean="0">
                <a:solidFill>
                  <a:schemeClr val="tx1"/>
                </a:solidFill>
              </a:rPr>
              <a:t>this</a:t>
            </a:r>
            <a:r>
              <a:rPr lang="en-GB" sz="2000" dirty="0" smtClean="0">
                <a:solidFill>
                  <a:schemeClr val="tx1"/>
                </a:solidFill>
              </a:rPr>
              <a:t> cycle?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2" y="1070721"/>
            <a:ext cx="2608762" cy="218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671171" y="1915625"/>
            <a:ext cx="1177053" cy="958082"/>
          </a:xfrm>
          <a:prstGeom prst="ellipse">
            <a:avLst/>
          </a:prstGeom>
          <a:noFill/>
          <a:ln w="22225">
            <a:solidFill>
              <a:srgbClr val="DF3C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020272" y="319355"/>
            <a:ext cx="1673353" cy="461665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5 - 6 hours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72" y="2873707"/>
            <a:ext cx="58007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3728" y="344771"/>
            <a:ext cx="6316325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100" kern="1100" spc="-50" dirty="0" smtClean="0">
                <a:solidFill>
                  <a:schemeClr val="tx1"/>
                </a:solidFill>
                <a:latin typeface="Gotham Rounded Book"/>
                <a:cs typeface="Gotham Rounded Book"/>
              </a:rPr>
              <a:t>ENQUIRY STAGE 3</a:t>
            </a:r>
            <a:endParaRPr lang="en-US" sz="3100" kern="1100" spc="-50" dirty="0">
              <a:solidFill>
                <a:schemeClr val="tx1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14572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339752" y="184766"/>
            <a:ext cx="6667770" cy="93997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Gotham Rounded Book" pitchFamily="50" charset="0"/>
              </a:rPr>
              <a:t>Can students select an appropriate technique?</a:t>
            </a:r>
            <a:endParaRPr lang="en-GB" dirty="0">
              <a:solidFill>
                <a:schemeClr val="tx1"/>
              </a:solidFill>
              <a:latin typeface="Gotham Rounded Book" pitchFamily="50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407815"/>
              </p:ext>
            </p:extLst>
          </p:nvPr>
        </p:nvGraphicFramePr>
        <p:xfrm>
          <a:off x="323528" y="1988840"/>
          <a:ext cx="395714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602194"/>
              </p:ext>
            </p:extLst>
          </p:nvPr>
        </p:nvGraphicFramePr>
        <p:xfrm>
          <a:off x="4855778" y="1133355"/>
          <a:ext cx="40355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340272"/>
              </p:ext>
            </p:extLst>
          </p:nvPr>
        </p:nvGraphicFramePr>
        <p:xfrm>
          <a:off x="4499992" y="4005064"/>
          <a:ext cx="41141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39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JEC">
  <a:themeElements>
    <a:clrScheme name="WJE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JEC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93D3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93D3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WJE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JE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JE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JE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JE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JE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JE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JE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JE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JE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JE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JE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WJEC</Template>
  <TotalTime>1760</TotalTime>
  <Words>620</Words>
  <Application>Microsoft Office PowerPoint</Application>
  <PresentationFormat>On-screen Show (4:3)</PresentationFormat>
  <Paragraphs>99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WJEC</vt:lpstr>
      <vt:lpstr>PowerPoint Presentation</vt:lpstr>
      <vt:lpstr>PowerPoint Presentation</vt:lpstr>
      <vt:lpstr>PowerPoint Presentation</vt:lpstr>
      <vt:lpstr>PowerPoint Presentation</vt:lpstr>
      <vt:lpstr>Virtual visits to pose enquiry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Recognising bias through text analysis </vt:lpstr>
    </vt:vector>
  </TitlesOfParts>
  <Company>245 Western Avenue, Cardiff CF5 2YX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ASSESSMENT This specification is divided into a total of 4 units, 2 AS units and 2 A2 units.  Weightings noted below are expressed in terms of the full A level qualification.  AS Unit One: Understanding Legal Values, Structures and Processes 25% 1½ hours. 50 marks (100 UMS)Candidates answer two essay questions from a choice of six.Unit  Two:  Understanding Legal Reasoning, Personnel and Methods25% 1½ hours:50 marks (100 UMS) Candidates answer two  out of four stimulus response questions   A2 (The above plus the following A2 Units)   Unit 3: Understanding Substantive Law: Freedom, the State and the Individual 20% 1½ hours  50 marks (80 UMS)Candidates answer two problem questions from a choice of four from one of the following options:Contract and Consumer Law : Criminal Law and Justice; Freedom of the Individual and Protection of Human Rights  Unit Four: Understanding Law in Context: Freedom, the State and the Individual 30% 2½ hours 75 marks (120 UMS) Candidates answer two  out of four questions in Section A and one stimulus response question from a choice of two in Section B  from one of the  following options:Contract Law; Criminal Law and Justice; Freedom of the Individual and Protection of Human Rights</dc:title>
  <dc:creator>Welsh Joint Education Committee</dc:creator>
  <cp:lastModifiedBy>WJEC</cp:lastModifiedBy>
  <cp:revision>200</cp:revision>
  <dcterms:created xsi:type="dcterms:W3CDTF">2007-04-20T08:41:46Z</dcterms:created>
  <dcterms:modified xsi:type="dcterms:W3CDTF">2016-10-17T07:04:29Z</dcterms:modified>
</cp:coreProperties>
</file>