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9" r:id="rId5"/>
    <p:sldId id="258" r:id="rId6"/>
    <p:sldId id="283" r:id="rId7"/>
    <p:sldId id="284" r:id="rId8"/>
    <p:sldId id="285" r:id="rId9"/>
    <p:sldId id="286" r:id="rId10"/>
    <p:sldId id="259" r:id="rId11"/>
    <p:sldId id="270" r:id="rId12"/>
    <p:sldId id="271" r:id="rId13"/>
    <p:sldId id="282" r:id="rId14"/>
    <p:sldId id="272" r:id="rId15"/>
    <p:sldId id="273" r:id="rId16"/>
    <p:sldId id="274" r:id="rId17"/>
    <p:sldId id="275" r:id="rId18"/>
    <p:sldId id="276" r:id="rId19"/>
    <p:sldId id="262" r:id="rId20"/>
    <p:sldId id="279" r:id="rId21"/>
    <p:sldId id="280" r:id="rId22"/>
    <p:sldId id="281" r:id="rId23"/>
    <p:sldId id="277" r:id="rId24"/>
    <p:sldId id="278" r:id="rId25"/>
    <p:sldId id="268" r:id="rId26"/>
    <p:sldId id="266" r:id="rId27"/>
  </p:sldIdLst>
  <p:sldSz cx="9144000" cy="6858000" type="screen4x3"/>
  <p:notesSz cx="6797675" cy="99282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818" autoAdjust="0"/>
  </p:normalViewPr>
  <p:slideViewPr>
    <p:cSldViewPr snapToGrid="0" snapToObjects="1">
      <p:cViewPr>
        <p:scale>
          <a:sx n="90" d="100"/>
          <a:sy n="90" d="100"/>
        </p:scale>
        <p:origin x="-60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80097-E6A8-4FF9-A91F-3D869F123EB5}" type="datetimeFigureOut">
              <a:rPr lang="en-GB" smtClean="0"/>
              <a:t>12/03/2015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75236-1E33-4175-BE2F-AB9D50C31C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639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4709F-7B92-4904-980E-C27FFADFC1BF}" type="datetimeFigureOut">
              <a:rPr lang="en-GB" smtClean="0"/>
              <a:t>12/03/2015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7319E-213C-4920-A16F-A5F1452085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77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64F25-C7F6-4E11-8B8C-CCA7BD6D9214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485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79E390-3544-49BD-924C-54A020E54E50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CF631-FD85-4807-A65A-53CC2872328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F9FCC-F12E-41BA-87A4-0CA56F60D40D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851E-2D3F-4EA4-8864-ACAF1704FB05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2E702-5EAE-4FA7-9F73-872BAC11B1E3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A67E7-8941-4D16-91E6-C86A5704933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BACA1-9F5D-4E7C-8FF5-8FEB8E79E7BE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D1A1-445D-4ADA-9F6F-4120D210EB39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2B921-A812-4B38-A22F-467B848C5595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78883-CABD-46DD-A1FB-7A3639DCED8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9F7C82-C638-4EB0-A3B5-255EBFFF5F80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03624-A969-4427-AB04-6659C9DED1F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D13550-F801-413B-AA33-FEB4CCD47F5C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C270-99AA-40A5-8BCC-C0973C3AE03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5A2DE-E8FA-47F6-8ABE-00482E8CA635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3B65-3B58-4C5C-AED6-D50BBB7E36A6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39B21-3098-4B97-BDC4-7DCDB44F921F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012CD-55BA-40C8-93AF-4E9A6F52F33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79C2E-CA1F-411C-A9E1-AB349A5C6988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6B6F0-65BF-4E91-B11C-D60B19FD21C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1EE5F-3A69-497E-A7EC-F80C1AA4D730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8077-5CAF-4C8E-9E24-00BD86D8664F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46D047F-B7EB-4BED-86AB-C9D11136B479}" type="datetimeFigureOut">
              <a:rPr lang="en-GB"/>
              <a:pPr/>
              <a:t>12/03/2015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E308C61-3A5C-4050-9267-9E119CAE68A7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1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jec.co.uk/shop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oer.wjec.co.uk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../../../oer.wjec.co.uk" TargetMode="External"/><Relationship Id="rId5" Type="http://schemas.openxmlformats.org/officeDocument/2006/relationships/hyperlink" Target="http://resources.wjec.co.uk/" TargetMode="External"/><Relationship Id="rId4" Type="http://schemas.openxmlformats.org/officeDocument/2006/relationships/hyperlink" Target="http://www.wjec.co.uk/qualifications/sociology/" TargetMode="External"/><Relationship Id="rId9" Type="http://schemas.openxmlformats.org/officeDocument/2006/relationships/hyperlink" Target="https://www.wjecservices.co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mailto:hannah.griffiths@wjec.co.uk" TargetMode="External"/><Relationship Id="rId4" Type="http://schemas.openxmlformats.org/officeDocument/2006/relationships/hyperlink" Target="mailto:joanna.lewis@wjec.co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8" y="477114"/>
            <a:ext cx="8107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GCE SOCIOLOGY </a:t>
            </a:r>
          </a:p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AS/A </a:t>
            </a: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LEVEL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2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New Specification</a:t>
            </a:r>
            <a:endParaRPr lang="en-US" sz="32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4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2" y="5923499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3667" y="1457247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Assessment objectives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842" y="2042022"/>
            <a:ext cx="560848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Learners must: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AO1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 knowledge and understanding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Sociological theories, concepts and evidence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Sociological research 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AO2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Apply sociological theories, concepts, evidence and research methods to a range of issues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AO3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Analyse and evaluate sociological theories, concepts, evidence and research methods in order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Make judgements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Draw conclusions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0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4366" y="1415098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Assessment objectives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68645" y="2894516"/>
            <a:ext cx="277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objectives weightings are shown as a percentage of the full A level with AS weightings in brackets.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01990"/>
              </p:ext>
            </p:extLst>
          </p:nvPr>
        </p:nvGraphicFramePr>
        <p:xfrm>
          <a:off x="343815" y="2179930"/>
          <a:ext cx="4886552" cy="418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638"/>
                <a:gridCol w="1221638"/>
                <a:gridCol w="1221638"/>
                <a:gridCol w="1221638"/>
              </a:tblGrid>
              <a:tr h="419551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421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1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 (20%)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(10%)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(7.5%)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3421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2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 (33%)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(17%)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(12.5%)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5970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Unit 3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 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53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 Unit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4159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weighting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Required weighting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35 - 45%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30 - 40%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20 - 30%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039" y="1442898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Summary of assessment as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052" y="2338391"/>
            <a:ext cx="79814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1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Acquiring Culture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Written examination: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hour 15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minutes 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15%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of qualification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60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A: 15 marks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structured question on key concepts and processes of cultural transmission, socialisation and the acquisition of identity.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B: 45 marks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between two options. Each option includes compulsory questions and a choice between two essay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Families and households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Youth Cultures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1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0010" y="154885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Summary of assessment as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10" y="2604722"/>
            <a:ext cx="79814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Society and Methods of Sociological Enquiry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Written examination: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of qualification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90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A: 35 marks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compulsory question based on stimulus material.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B: 55 marks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Choice between 3 options.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Each option includes compulsory questions based on data and a choice between two essay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Religion 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0010" y="154885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Summary of assessment a2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154" y="2604722"/>
            <a:ext cx="79814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3: Power and Control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Written examination: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hours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25%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70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choice between four options on the theme of power. This includes one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compulsory question and a choice between two essay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Crime and Deviance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Health and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World Sociology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0010" y="154885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Summary of assessment a2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0010" y="2604722"/>
            <a:ext cx="79814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 4: Social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Inequality and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Applied Methods of Sociological Enquiry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Written examination: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2 hours 15 minutes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marks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Section A: 40 marks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compulsory question on methods of sociological enquiry, which includes the design of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piece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sociological research.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Section B: 60 marks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One compulsory question and a choice between two essay questions on the theme of social differentiation and stratification.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7264" y="1291042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assessment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64" y="2283973"/>
            <a:ext cx="566424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range of assessment types has been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used: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Short, open response questions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Restricted response essays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Extended response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essays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Common structure across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all units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comprising  compulsory questions and a choice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Combination of item types used in overall assessment in one series provides a suitable and appropriate balance for the assessment of the specification</a:t>
            </a:r>
          </a:p>
        </p:txBody>
      </p:sp>
      <p:pic>
        <p:nvPicPr>
          <p:cNvPr id="8" name="Corbis-42-53088181_bandw.jpg"/>
          <p:cNvPicPr preferRelativeResize="0"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/>
        </p:blipFill>
        <p:spPr>
          <a:xfrm>
            <a:off x="5412391" y="1425716"/>
            <a:ext cx="3261600" cy="2805414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0010" y="154885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3482D8"/>
                </a:solidFill>
                <a:latin typeface="Gotham Rounded Book"/>
                <a:ea typeface="Times New Roman"/>
                <a:cs typeface="Times New Roman"/>
              </a:rPr>
              <a:t>AS Level Unit 1</a:t>
            </a:r>
            <a:endParaRPr lang="en-GB" sz="3200" cap="all" dirty="0">
              <a:solidFill>
                <a:srgbClr val="3482D8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39" y="2347269"/>
            <a:ext cx="7981405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short open response question</a:t>
            </a:r>
          </a:p>
          <a:p>
            <a:pPr>
              <a:lnSpc>
                <a:spcPct val="80000"/>
              </a:lnSpc>
            </a:pPr>
            <a:endParaRPr lang="en-US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Q 1 (a) </a:t>
            </a:r>
            <a:r>
              <a:rPr lang="en-US" b="1" kern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With reference to the item and your own sociological knowledge, explain the meaning of the term nurture.</a:t>
            </a:r>
            <a:endParaRPr lang="en-US" b="1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(5 marks)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A01 -  elements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1b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(3 marks)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A02 –  element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(2marks)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kern="1100" spc="-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kern="1100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(pages 6, 23  in specimen materials)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0010" y="154885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3482D8"/>
                </a:solidFill>
                <a:latin typeface="Gotham Rounded Book"/>
                <a:ea typeface="Times New Roman"/>
                <a:cs typeface="Times New Roman"/>
              </a:rPr>
              <a:t>A2 unit 3</a:t>
            </a:r>
            <a:endParaRPr lang="en-GB" sz="3200" cap="all" dirty="0">
              <a:solidFill>
                <a:srgbClr val="3482D8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39" y="2347269"/>
            <a:ext cx="7981405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Example of: 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restricted response essay </a:t>
            </a:r>
          </a:p>
          <a:p>
            <a:pPr>
              <a:lnSpc>
                <a:spcPct val="80000"/>
              </a:lnSpc>
            </a:pPr>
            <a:endParaRPr lang="en-US" sz="1600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sz="1600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b="1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Q1 (a</a:t>
            </a:r>
            <a:r>
              <a:rPr lang="en-US" sz="1600" b="1" kern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) (ii) Using sociological evidence and examples, explain why women appear to commit less crime than men.</a:t>
            </a:r>
            <a:endParaRPr lang="en-US" sz="1600" b="1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600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</a:t>
            </a:r>
            <a:r>
              <a:rPr lang="en-US" sz="1600" kern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(20 marks</a:t>
            </a:r>
            <a:r>
              <a:rPr lang="en-US" sz="1600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A01 -  elements 1a &amp; 1b (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marks)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A02 –  element  1a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(8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marks)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questions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type are compulsory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focuses on knowledge and understanding with some assessment of learners’ ability to apply knowledge and understanding to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(pages 16, 62 of specimen assessment materials)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4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0010" y="154885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3482D8"/>
                </a:solidFill>
                <a:latin typeface="Gotham Rounded Book"/>
                <a:ea typeface="Times New Roman"/>
                <a:cs typeface="Times New Roman"/>
              </a:rPr>
              <a:t>A2 unit 3</a:t>
            </a:r>
            <a:endParaRPr lang="en-GB" sz="3200" cap="all" dirty="0">
              <a:solidFill>
                <a:srgbClr val="3482D8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39" y="2347269"/>
            <a:ext cx="7981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Example of: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extended response essay</a:t>
            </a:r>
          </a:p>
          <a:p>
            <a:endParaRPr lang="en-US" sz="1600" kern="11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b="1" kern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4 (b)  Evaluate World Systems Theory as an explanation of inequalities in the developing world.</a:t>
            </a:r>
            <a:r>
              <a:rPr lang="en-US" sz="1600" b="1" kern="1100" spc="-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kern="1100" spc="-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</a:t>
            </a:r>
            <a:r>
              <a:rPr lang="en-US" sz="1600" kern="11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(40 marks</a:t>
            </a:r>
            <a:r>
              <a:rPr lang="en-US" sz="1600" kern="1100" spc="-5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A01 -  elements 1a &amp; 1b (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marks)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A02 -  element  1a (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marks) 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A03 -  strands   1-3  (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marks)  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focus is very much on analysis and evaluation rather than just knowledge and understanding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assesses ability to write in extended manner and evaluate sociological arguments 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(pages 17, 81 of specimen assessment materials)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6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040" y="1684018"/>
            <a:ext cx="793743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Key changes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cs typeface="Gotham Rounded Book"/>
              </a:rPr>
              <a:t>Qualification Requirements</a:t>
            </a:r>
            <a:endParaRPr lang="en-US" sz="3100" kern="1100" spc="-50" dirty="0" smtClean="0">
              <a:solidFill>
                <a:srgbClr val="00B0F0"/>
              </a:solidFill>
              <a:latin typeface="Gotham Rounded Book"/>
              <a:cs typeface="Gotham Rounded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40" y="2894516"/>
            <a:ext cx="79814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482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b="1" dirty="0">
                <a:solidFill>
                  <a:srgbClr val="3482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 level </a:t>
            </a:r>
            <a:r>
              <a:rPr lang="en-US" b="1" dirty="0" smtClean="0">
                <a:solidFill>
                  <a:srgbClr val="3482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Sociology:</a:t>
            </a:r>
            <a:endParaRPr lang="en-US" b="1" dirty="0">
              <a:solidFill>
                <a:srgbClr val="3482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baseline="30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now has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weightings – 40% (AS) &amp; 60% (A2)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ill see an increase in the number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assessment objectives from two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opportunities for learners to choose options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assessment objectives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targets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requirements for the new assessment objectives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Bliss-Ligh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6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0010" y="154885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marking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39" y="2347269"/>
            <a:ext cx="79814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Targeted assessment objective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marks for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each question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are consistent  across series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indicative content and mark allocation, allowing consistent marking and promoting examiner reliability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grids contain clear and consistent marking bands with specific descriptors relating to assessment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reference to assessment objectives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6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904" y="1413313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Support FOR TEACHERS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904" y="2315864"/>
            <a:ext cx="791757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guidance 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Specimen question papers and mark schemes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Examiner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Online exam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Exemplar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Item level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Secure website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Direct and instant access to Subject Officer throughout the year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040" y="1583434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RESOURCES FOR TEACHERS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9184" y="2262632"/>
            <a:ext cx="417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Gotham Rounded Book"/>
                <a:cs typeface="Gotham Rounded Book"/>
              </a:rPr>
              <a:t>Supporting teaching and learning</a:t>
            </a:r>
          </a:p>
        </p:txBody>
      </p:sp>
      <p:pic>
        <p:nvPicPr>
          <p:cNvPr id="1026" name="Picture 2" descr="C:\Users\hopkil\AppData\Local\Microsoft\Windows\Temporary Internet Files\Content.Outlook\6CFMHS5N\placeit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16" y="1420197"/>
            <a:ext cx="1994697" cy="14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6040" y="2931818"/>
            <a:ext cx="8173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http://www.wjec.co.uk/qualifications/sociology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our accredited specification,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specimen assessment materials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supporting resources on our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resources.wjec.co.uk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digital resources to support the teaching and learning of a broad range of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oer.wjec.co.uk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free Online Exam Review allows teachers to analyse item level data, critically assess sample question papers and receive examiner feedback</a:t>
            </a:r>
            <a:b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wjec.co.uk/shop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vast range of educational resources, past papers and mark schemes to support the teaching and learning of subjects offered by WJEC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https://www.wjecservices.co.uk/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resources material only available to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737" y="790199"/>
            <a:ext cx="810761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 smtClean="0">
                <a:solidFill>
                  <a:schemeClr val="bg1"/>
                </a:solidFill>
                <a:latin typeface="Gotham Rounded Book"/>
                <a:cs typeface="Gotham Rounded Book"/>
              </a:rPr>
              <a:t>Any Questions?</a:t>
            </a: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737" y="1404199"/>
            <a:ext cx="7879842" cy="456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our specialist Subject Officers and administrative support team for your subject with any queries. 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eaLnBrk="0" hangingPunct="0">
              <a:spcBef>
                <a:spcPct val="20000"/>
              </a:spcBef>
            </a:pP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Joanna </a:t>
            </a:r>
            <a:r>
              <a:rPr lang="en-GB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Lewis </a:t>
            </a:r>
          </a:p>
          <a:p>
            <a:pPr lvl="0" defTabSz="914400" eaLnBrk="0" hangingPunct="0">
              <a:spcBef>
                <a:spcPct val="20000"/>
              </a:spcBef>
            </a:pP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Subject Officer</a:t>
            </a:r>
          </a:p>
          <a:p>
            <a:pPr lvl="0" defTabSz="914400" eaLnBrk="0" hangingPunct="0">
              <a:spcBef>
                <a:spcPct val="20000"/>
              </a:spcBef>
            </a:pP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029 </a:t>
            </a:r>
            <a:r>
              <a:rPr lang="en-GB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2026 </a:t>
            </a: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5167</a:t>
            </a:r>
          </a:p>
          <a:p>
            <a:pPr marL="342900" indent="-342900" defTabSz="914400" eaLnBrk="0" hangingPunct="0">
              <a:spcBef>
                <a:spcPct val="20000"/>
              </a:spcBef>
            </a:pPr>
            <a:r>
              <a:rPr lang="en-GB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Email: </a:t>
            </a: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hlinkClick r:id="rId4"/>
              </a:rPr>
              <a:t>joanna.lewis@wjec.co.uk</a:t>
            </a:r>
            <a:endParaRPr lang="en-GB" altLang="en-US" sz="1600" kern="0" dirty="0" smtClean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indent="-342900" defTabSz="914400" eaLnBrk="0" hangingPunct="0">
              <a:spcBef>
                <a:spcPct val="20000"/>
              </a:spcBef>
            </a:pPr>
            <a:endParaRPr lang="en-GB" altLang="en-US" sz="1600" kern="0" dirty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lvl="0" indent="-342900" defTabSz="914400" eaLnBrk="0" hangingPunct="0">
              <a:spcBef>
                <a:spcPct val="20000"/>
              </a:spcBef>
            </a:pP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Hannah Griffiths</a:t>
            </a:r>
          </a:p>
          <a:p>
            <a:pPr marL="342900" lvl="0" indent="-342900" defTabSz="914400" eaLnBrk="0" hangingPunct="0">
              <a:spcBef>
                <a:spcPct val="20000"/>
              </a:spcBef>
            </a:pP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Subject </a:t>
            </a:r>
            <a:r>
              <a:rPr lang="en-GB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Support </a:t>
            </a: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Officer</a:t>
            </a:r>
            <a:endParaRPr lang="en-GB" altLang="en-US" sz="1600" kern="0" dirty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342900" lvl="0" indent="-342900" defTabSz="914400" eaLnBrk="0" hangingPunct="0">
              <a:spcBef>
                <a:spcPct val="20000"/>
              </a:spcBef>
            </a:pP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029 </a:t>
            </a:r>
            <a:r>
              <a:rPr lang="en-GB" altLang="en-US" sz="1600" kern="0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2026 </a:t>
            </a: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5183</a:t>
            </a:r>
          </a:p>
          <a:p>
            <a:pPr marL="342900" lvl="0" indent="-342900" defTabSz="914400" eaLnBrk="0" hangingPunct="0">
              <a:spcBef>
                <a:spcPct val="20000"/>
              </a:spcBef>
            </a:pP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Email: </a:t>
            </a: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hlinkClick r:id="rId5"/>
              </a:rPr>
              <a:t>hannah.griffiths@wjec.co.uk</a:t>
            </a:r>
            <a:r>
              <a:rPr lang="en-GB" altLang="en-US" sz="1600" kern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</a:t>
            </a:r>
            <a:endParaRPr lang="en-GB" altLang="en-US" sz="1600" kern="0" dirty="0">
              <a:solidFill>
                <a:schemeClr val="bg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000" kern="1100" spc="-50" dirty="0" smtClean="0">
              <a:solidFill>
                <a:srgbClr val="F7B385"/>
              </a:solidFill>
              <a:latin typeface="Gotham Rounded Book"/>
              <a:cs typeface="Gotham Rounded Book"/>
            </a:endParaRPr>
          </a:p>
          <a:p>
            <a:endParaRPr lang="en-GB" sz="4400" dirty="0"/>
          </a:p>
        </p:txBody>
      </p:sp>
      <p:pic>
        <p:nvPicPr>
          <p:cNvPr id="8" name="Picture 2" descr="Z:\Pictures\logos\WJEC_Logo_R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3" y="5948009"/>
            <a:ext cx="701740" cy="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1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265237"/>
            <a:ext cx="793743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Key changes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cs typeface="Gotham Rounded Book"/>
              </a:rPr>
              <a:t>Current Specification</a:t>
            </a:r>
            <a:endParaRPr lang="en-US" sz="3100" kern="1100" spc="-50" dirty="0" smtClean="0">
              <a:solidFill>
                <a:srgbClr val="00B0F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48380"/>
              </p:ext>
            </p:extLst>
          </p:nvPr>
        </p:nvGraphicFramePr>
        <p:xfrm>
          <a:off x="567385" y="2584038"/>
          <a:ext cx="6843065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3065"/>
              </a:tblGrid>
              <a:tr h="2067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4035" algn="l"/>
                          <a:tab pos="912495" algn="l"/>
                        </a:tabLst>
                      </a:pP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SY1	</a:t>
                      </a:r>
                      <a:r>
                        <a:rPr lang="en-GB" sz="1400" spc="-1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spc="-1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400" spc="-1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GB" sz="1400" spc="-1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Written Paper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080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1 - Acquiring Culture                                                 60 marks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compulsory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stimulus material and covering introductory core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to be answered from a choice of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options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Families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Culture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Youth Culture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Community </a:t>
                      </a: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Culture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/>
                </a:tc>
              </a:tr>
              <a:tr h="206792">
                <a:tc>
                  <a:txBody>
                    <a:bodyPr/>
                    <a:lstStyle/>
                    <a:p>
                      <a:pPr marL="912495" marR="0" indent="-91249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2495" algn="l"/>
                        </a:tabLst>
                      </a:pP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SY2      </a:t>
                      </a:r>
                      <a:r>
                        <a:rPr lang="en-GB" sz="1400" spc="-1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r>
                        <a:rPr lang="en-GB" sz="1400" spc="-10" baseline="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spc="-10" baseline="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spc="-1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spc="-1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hour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Written Paper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2 - Understanding Culture                                         90 marks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compulsory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research methods.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 choice of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options 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Religion </a:t>
                      </a:r>
                    </a:p>
                    <a:p>
                      <a:pPr marL="171450" marR="0" indent="-1714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 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67385" y="2214706"/>
            <a:ext cx="400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AS (2 units)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7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268670"/>
            <a:ext cx="793743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Key changes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cs typeface="Gotham Rounded Book"/>
              </a:rPr>
              <a:t>Current Specification</a:t>
            </a:r>
            <a:endParaRPr lang="en-US" sz="3100" kern="1100" spc="-50" dirty="0" smtClean="0">
              <a:solidFill>
                <a:srgbClr val="00B0F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25674"/>
              </p:ext>
            </p:extLst>
          </p:nvPr>
        </p:nvGraphicFramePr>
        <p:xfrm>
          <a:off x="277977" y="2893730"/>
          <a:ext cx="6122823" cy="367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2823"/>
              </a:tblGrid>
              <a:tr h="218031">
                <a:tc>
                  <a:txBody>
                    <a:bodyPr/>
                    <a:lstStyle/>
                    <a:p>
                      <a:pPr marL="915035" marR="0" indent="-915035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79425" algn="l"/>
                          <a:tab pos="879475" algn="l"/>
                        </a:tabLst>
                      </a:pPr>
                      <a:r>
                        <a:rPr lang="en-GB" sz="14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SY3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GB" sz="1400" spc="-1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20 %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400" spc="-1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400" spc="-1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hour Written Paper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2281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3 – Understanding Power and Control                      </a:t>
                      </a: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marks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endParaRPr lang="en-GB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compulsory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plus a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choice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 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questions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each option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Politics </a:t>
                      </a:r>
                      <a:endParaRPr lang="en-GB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and Disability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/>
                </a:tc>
              </a:tr>
              <a:tr h="2180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79425" algn="l"/>
                          <a:tab pos="936625" algn="l"/>
                        </a:tabLst>
                      </a:pPr>
                      <a:r>
                        <a:rPr lang="en-GB" sz="1400" spc="-1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SY4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GB" sz="1400" spc="-1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2 hours Written Paper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7442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4 – Understanding Social Divisions                         100 marks 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en-GB" sz="14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compulsory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research methods.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9595" algn="l"/>
                          <a:tab pos="91249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3222625" algn="l"/>
                        </a:tabLs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a choice of two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each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– </a:t>
                      </a:r>
                      <a:r>
                        <a:rPr lang="en-GB" sz="14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</a:t>
                      </a:r>
                      <a:r>
                        <a:rPr lang="en-GB" sz="1400" baseline="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Sociology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 </a:t>
                      </a: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</a:t>
                      </a:r>
                      <a:r>
                        <a:rPr lang="en-GB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Inequality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165" marR="50165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0118" y="2247399"/>
            <a:ext cx="560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</a:t>
            </a:r>
            <a:r>
              <a:rPr lang="en-GB" b="1" dirty="0" smtClean="0"/>
              <a:t>level</a:t>
            </a:r>
            <a:r>
              <a:rPr lang="en-GB" b="1" dirty="0" smtClean="0"/>
              <a:t> </a:t>
            </a:r>
            <a:r>
              <a:rPr lang="en-GB" b="1" dirty="0"/>
              <a:t>(2 AS units plus a further 2 units)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7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268670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Key changes</a:t>
            </a:r>
            <a:r>
              <a:rPr lang="en-GB" sz="3200" cap="all" dirty="0">
                <a:solidFill>
                  <a:srgbClr val="82BC00"/>
                </a:solidFill>
                <a:latin typeface="Gotham Rounded Book"/>
                <a:ea typeface="Times New Roman"/>
                <a:cs typeface="Times New Roman"/>
              </a:rPr>
              <a:t> </a:t>
            </a:r>
            <a:r>
              <a:rPr lang="en-GB" sz="3200" cap="all" dirty="0" smtClean="0">
                <a:solidFill>
                  <a:srgbClr val="3482D8"/>
                </a:solidFill>
                <a:latin typeface="Gotham Rounded Book"/>
                <a:ea typeface="Times New Roman"/>
                <a:cs typeface="Times New Roman"/>
              </a:rPr>
              <a:t>- </a:t>
            </a: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cs typeface="Gotham Rounded Book"/>
              </a:rPr>
              <a:t>New Specification</a:t>
            </a:r>
            <a:endParaRPr lang="en-US" sz="3100" kern="1100" spc="-50" dirty="0" smtClean="0">
              <a:solidFill>
                <a:srgbClr val="00B0F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098" y="1771911"/>
            <a:ext cx="56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12760"/>
              </p:ext>
            </p:extLst>
          </p:nvPr>
        </p:nvGraphicFramePr>
        <p:xfrm>
          <a:off x="95098" y="2302647"/>
          <a:ext cx="8639251" cy="435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9251"/>
              </a:tblGrid>
              <a:tr h="43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Unit 1: Acquiring Culture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examination: </a:t>
                      </a: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hour 15 minutes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37555" algn="r"/>
                        </a:tabLs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qualification	60 marks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93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		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marks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concepts and processes of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socialisation and the acquisition of identity.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B 		45 marks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section offers a choice between two options: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72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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families and households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272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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youth cultures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/>
                </a:tc>
              </a:tr>
              <a:tr h="4395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Unit 2: Understanding Society and Methods of Sociological Enquiry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examination: 2 hours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37555" algn="r"/>
                        </a:tabLs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qualification	90 marks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033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Methods of Sociological Enquiry 	</a:t>
                      </a:r>
                      <a:r>
                        <a:rPr lang="en-GB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section comprises one compulsory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 based on stimulus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B Understanding Society 		        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marks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section offers a choice between three options: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9240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0" algn="l"/>
                          <a:tab pos="192405" algn="l"/>
                          <a:tab pos="21272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  <a:tabLst>
                          <a:tab pos="192405" algn="l"/>
                          <a:tab pos="212725" algn="l"/>
                        </a:tabLs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religion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1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1268670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Key changes</a:t>
            </a:r>
            <a:r>
              <a:rPr lang="en-GB" sz="3200" cap="all" dirty="0">
                <a:solidFill>
                  <a:srgbClr val="82BC00"/>
                </a:solidFill>
                <a:latin typeface="Gotham Rounded Book"/>
                <a:ea typeface="Times New Roman"/>
                <a:cs typeface="Times New Roman"/>
              </a:rPr>
              <a:t> </a:t>
            </a:r>
            <a:r>
              <a:rPr lang="en-GB" sz="3200" cap="all" dirty="0" smtClean="0">
                <a:solidFill>
                  <a:srgbClr val="3482D8"/>
                </a:solidFill>
                <a:latin typeface="Gotham Rounded Book"/>
                <a:ea typeface="Times New Roman"/>
                <a:cs typeface="Times New Roman"/>
              </a:rPr>
              <a:t>-</a:t>
            </a:r>
            <a:r>
              <a:rPr lang="en-GB" sz="3200" cap="all" dirty="0" smtClean="0">
                <a:solidFill>
                  <a:srgbClr val="82BC00"/>
                </a:solidFill>
                <a:latin typeface="Gotham Rounded Book"/>
                <a:ea typeface="Times New Roman"/>
                <a:cs typeface="Times New Roman"/>
              </a:rPr>
              <a:t> </a:t>
            </a: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cs typeface="Gotham Rounded Book"/>
              </a:rPr>
              <a:t>New Specification</a:t>
            </a:r>
            <a:endParaRPr lang="en-US" sz="3100" kern="1100" spc="-50" dirty="0" smtClean="0">
              <a:solidFill>
                <a:srgbClr val="00B0F0"/>
              </a:solidFill>
              <a:latin typeface="Gotham Rounded Book"/>
              <a:cs typeface="Gotham Rounded Book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413" y="1877024"/>
            <a:ext cx="56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 </a:t>
            </a:r>
            <a:r>
              <a:rPr lang="en-GB" b="1" dirty="0" smtClean="0"/>
              <a:t>LEVEL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113947"/>
              </p:ext>
            </p:extLst>
          </p:nvPr>
        </p:nvGraphicFramePr>
        <p:xfrm>
          <a:off x="168249" y="2275028"/>
          <a:ext cx="7980884" cy="3878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80884"/>
              </a:tblGrid>
              <a:tr h="839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 Unit 3: Power and Control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examination: </a:t>
                      </a: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hours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37555" algn="r"/>
                        </a:tabLs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qualification	</a:t>
                      </a: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marks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084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theme is power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a choice between four options: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crime and deviance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and disability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politics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sociology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/>
                </a:tc>
              </a:tr>
              <a:tr h="3772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 Unit 4: Social Inequality and Applied Methods of Sociological Enquiry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Written examination:  </a:t>
                      </a: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hours 15 minutes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37555" algn="r"/>
                        </a:tabLst>
                      </a:pPr>
                      <a:r>
                        <a:rPr lang="en-GB" sz="12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qualification 	100 marks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73025" marR="73025" marT="18415" marB="1841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200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 Applied Methods of Sociological Enquiry	 	 40 marks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compulsory question which will require learners to design, justify and evaluate a piece of sociological research.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B Social Inequality		                                 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marks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Theme is  </a:t>
                      </a: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differentiation and stratification.  </a:t>
                      </a:r>
                      <a:r>
                        <a:rPr lang="en-GB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Candidates are required to  answer one question. </a:t>
                      </a:r>
                    </a:p>
                  </a:txBody>
                  <a:tcPr marL="73025" marR="73025" marT="18415" marB="1841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1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040" y="1684017"/>
            <a:ext cx="7937434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Transition to the New </a:t>
            </a:r>
            <a:r>
              <a:rPr lang="en-US" sz="3200" kern="1100" spc="-50" dirty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S</a:t>
            </a: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ea typeface="Times New Roman"/>
                <a:cs typeface="Gotham Rounded Book"/>
              </a:rPr>
              <a:t>pecifications</a:t>
            </a:r>
            <a:endParaRPr lang="en-US" sz="3100" kern="1100" spc="-50" dirty="0">
              <a:solidFill>
                <a:srgbClr val="00B0F0"/>
              </a:solidFill>
              <a:latin typeface="Gotham Rounded Book"/>
              <a:cs typeface="Gotham Rounded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7490" y="2894516"/>
            <a:ext cx="798140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kern="0" dirty="0" smtClean="0">
                <a:latin typeface="Arial"/>
                <a:ea typeface="ＭＳ Ｐゴシック"/>
              </a:rPr>
              <a:t>First </a:t>
            </a:r>
            <a:r>
              <a:rPr lang="en-US" altLang="en-US" sz="2000" kern="0" dirty="0">
                <a:latin typeface="Arial"/>
                <a:ea typeface="ＭＳ Ｐゴシック"/>
              </a:rPr>
              <a:t>teaching September </a:t>
            </a:r>
            <a:r>
              <a:rPr lang="en-US" altLang="en-US" sz="2000" kern="0" dirty="0" smtClean="0">
                <a:latin typeface="Arial"/>
                <a:ea typeface="ＭＳ Ｐゴシック"/>
              </a:rPr>
              <a:t>2015</a:t>
            </a:r>
            <a:endParaRPr lang="en-US" altLang="en-US" sz="2000" kern="0" dirty="0">
              <a:latin typeface="Arial"/>
              <a:ea typeface="ＭＳ Ｐゴシック"/>
            </a:endParaRPr>
          </a:p>
          <a:p>
            <a:pPr marL="342900" lvl="0" indent="-342900" defTabSz="9144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AS award Summer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2016</a:t>
            </a:r>
            <a:endParaRPr lang="en-US" altLang="en-US" sz="20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indent="-342900" defTabSz="9144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First qualification A level award Summer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2017</a:t>
            </a:r>
            <a:endParaRPr lang="en-US" altLang="en-US" sz="20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342900" lvl="0" indent="-342900" defTabSz="9144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Last award of current specification Summer </a:t>
            </a:r>
            <a:r>
              <a:rPr lang="en-US" alt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2016</a:t>
            </a:r>
            <a:endParaRPr lang="en-US" altLang="en-US" sz="2000" kern="0" dirty="0">
              <a:solidFill>
                <a:srgbClr val="000000"/>
              </a:solidFill>
              <a:latin typeface="Arial"/>
              <a:ea typeface="ＭＳ Ｐゴシック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66040" y="1684017"/>
            <a:ext cx="793743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Similarities</a:t>
            </a:r>
            <a:endParaRPr lang="en-US" sz="3200" kern="1100" spc="-50" dirty="0" smtClean="0">
              <a:solidFill>
                <a:srgbClr val="0096ED"/>
              </a:solidFill>
              <a:latin typeface="Gotham Rounded Book"/>
              <a:ea typeface="Times New Roman"/>
              <a:cs typeface="Gotham Rounded Book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3200" kern="1100" spc="-50" dirty="0" smtClean="0">
                <a:solidFill>
                  <a:srgbClr val="0096ED"/>
                </a:solidFill>
                <a:latin typeface="Gotham Rounded Book"/>
                <a:cs typeface="Gotham Rounded Book"/>
              </a:rPr>
              <a:t>Qualification Requirements</a:t>
            </a:r>
            <a:endParaRPr lang="en-US" sz="3100" kern="1100" spc="-50" dirty="0">
              <a:solidFill>
                <a:srgbClr val="00B0F0"/>
              </a:solidFill>
              <a:latin typeface="Gotham Rounded Book"/>
              <a:cs typeface="Gotham Rounded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040" y="3240745"/>
            <a:ext cx="798140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Minor wording changes to the subject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Little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change to the subject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Popular  optional topics remain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6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8025" y="1684018"/>
            <a:ext cx="7937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cap="all" dirty="0" err="1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Wjec</a:t>
            </a: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 </a:t>
            </a:r>
            <a:r>
              <a:rPr lang="en-GB" sz="3200" cap="all" dirty="0" err="1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gce</a:t>
            </a:r>
            <a:r>
              <a:rPr lang="en-GB" sz="3200" cap="all" dirty="0" smtClean="0">
                <a:solidFill>
                  <a:srgbClr val="0070C0"/>
                </a:solidFill>
                <a:latin typeface="Gotham Rounded Book"/>
                <a:ea typeface="Times New Roman"/>
                <a:cs typeface="Times New Roman"/>
              </a:rPr>
              <a:t> in sociology</a:t>
            </a:r>
            <a:endParaRPr lang="en-GB" sz="3200" cap="all" dirty="0">
              <a:solidFill>
                <a:srgbClr val="82BC00"/>
              </a:solidFill>
              <a:latin typeface="Gotham Rounded Book"/>
              <a:ea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054" y="2521654"/>
            <a:ext cx="7981405" cy="443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developing this specification, WJEC has been mindful to include 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features: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flexible teaching approaches;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questions designed to enable candidates to demonstrate higher order skills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 well as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knowledge and application;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straightforward wording of questions;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accessibility of materials;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opportunities for breadth of study and subject specific learning and knowledge;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high-quality examination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resource materials.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1" y="1911"/>
            <a:ext cx="9152231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4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lingual 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C649CBF9D4F49B39E1054CB72B2FC" ma:contentTypeVersion="" ma:contentTypeDescription="Create a new document." ma:contentTypeScope="" ma:versionID="0cfcf27d5c1a1cef65faa41d6c7e2a9a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860d15aba345e49122288bbd7ac964d5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8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2CB07194-A89B-4F89-8E7B-413C6AD065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55E1BF-89EC-40F0-9404-E5B90B765E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DE5532-076C-4333-94CD-BB9A7BAC216D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Bilingual Temp</Template>
  <TotalTime>1076</TotalTime>
  <Words>1230</Words>
  <Application>Microsoft Office PowerPoint</Application>
  <PresentationFormat>On-screen Show (4:3)</PresentationFormat>
  <Paragraphs>307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Bilingual 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WJEC CPD - PowerPoint template (England - English only)</dc:title>
  <dc:creator>Jones, Natalie</dc:creator>
  <cp:lastModifiedBy>WJEC</cp:lastModifiedBy>
  <cp:revision>71</cp:revision>
  <cp:lastPrinted>2015-03-12T10:24:54Z</cp:lastPrinted>
  <dcterms:created xsi:type="dcterms:W3CDTF">2011-10-12T10:45:18Z</dcterms:created>
  <dcterms:modified xsi:type="dcterms:W3CDTF">2015-03-12T15:18:18Z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0x010100070C649CBF9D4F49B39E1054CB72B2FC</vt:lpwstr>
  </property>
</Properties>
</file>