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2"/>
  </p:notesMasterIdLst>
  <p:handoutMasterIdLst>
    <p:handoutMasterId r:id="rId23"/>
  </p:handoutMasterIdLst>
  <p:sldIdLst>
    <p:sldId id="468" r:id="rId5"/>
    <p:sldId id="455" r:id="rId6"/>
    <p:sldId id="469" r:id="rId7"/>
    <p:sldId id="474" r:id="rId8"/>
    <p:sldId id="472" r:id="rId9"/>
    <p:sldId id="471" r:id="rId10"/>
    <p:sldId id="470" r:id="rId11"/>
    <p:sldId id="475" r:id="rId12"/>
    <p:sldId id="476" r:id="rId13"/>
    <p:sldId id="497" r:id="rId14"/>
    <p:sldId id="498" r:id="rId15"/>
    <p:sldId id="477" r:id="rId16"/>
    <p:sldId id="481" r:id="rId17"/>
    <p:sldId id="492" r:id="rId18"/>
    <p:sldId id="478" r:id="rId19"/>
    <p:sldId id="479" r:id="rId20"/>
    <p:sldId id="496" r:id="rId21"/>
  </p:sldIdLst>
  <p:sldSz cx="9144000" cy="6858000" type="screen4x3"/>
  <p:notesSz cx="6797675" cy="98742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1DA"/>
    <a:srgbClr val="00A4DE"/>
    <a:srgbClr val="00A7E2"/>
    <a:srgbClr val="E75306"/>
    <a:srgbClr val="DF3C06"/>
    <a:srgbClr val="A5A6A5"/>
    <a:srgbClr val="5A5A59"/>
    <a:srgbClr val="F7B385"/>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466" autoAdjust="0"/>
    <p:restoredTop sz="85452" autoAdjust="0"/>
  </p:normalViewPr>
  <p:slideViewPr>
    <p:cSldViewPr snapToGrid="0" snapToObjects="1">
      <p:cViewPr>
        <p:scale>
          <a:sx n="70" d="100"/>
          <a:sy n="70" d="100"/>
        </p:scale>
        <p:origin x="-1020" y="-8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0" d="100"/>
        <a:sy n="70" d="100"/>
      </p:scale>
      <p:origin x="0" y="0"/>
    </p:cViewPr>
  </p:sorterViewPr>
  <p:notesViewPr>
    <p:cSldViewPr snapToGrid="0" snapToObjects="1">
      <p:cViewPr varScale="1">
        <p:scale>
          <a:sx n="51" d="100"/>
          <a:sy n="51" d="100"/>
        </p:scale>
        <p:origin x="-2958" y="-108"/>
      </p:cViewPr>
      <p:guideLst>
        <p:guide orient="horz" pos="3110"/>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46DB285-0BF2-4EFC-944B-882AE8647C5A}"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en-GB"/>
        </a:p>
      </dgm:t>
    </dgm:pt>
    <dgm:pt modelId="{6A717814-0051-4398-B19F-904340F3AB5F}">
      <dgm:prSet phldrT="[Text]"/>
      <dgm:spPr>
        <a:solidFill>
          <a:schemeClr val="accent6">
            <a:lumMod val="75000"/>
          </a:schemeClr>
        </a:solidFill>
      </dgm:spPr>
      <dgm:t>
        <a:bodyPr/>
        <a:lstStyle/>
        <a:p>
          <a:r>
            <a:rPr lang="en-GB" dirty="0" smtClean="0"/>
            <a:t>Identify the command</a:t>
          </a:r>
          <a:endParaRPr lang="en-GB" dirty="0"/>
        </a:p>
      </dgm:t>
    </dgm:pt>
    <dgm:pt modelId="{9CE02A1F-120C-4823-8511-30D44859828F}" type="parTrans" cxnId="{790EB14B-70DE-4076-B3C6-31FC571EB6C2}">
      <dgm:prSet/>
      <dgm:spPr/>
      <dgm:t>
        <a:bodyPr/>
        <a:lstStyle/>
        <a:p>
          <a:endParaRPr lang="en-GB"/>
        </a:p>
      </dgm:t>
    </dgm:pt>
    <dgm:pt modelId="{569D6174-2EC1-48BC-9209-900F65199DF7}" type="sibTrans" cxnId="{790EB14B-70DE-4076-B3C6-31FC571EB6C2}">
      <dgm:prSet/>
      <dgm:spPr/>
      <dgm:t>
        <a:bodyPr/>
        <a:lstStyle/>
        <a:p>
          <a:endParaRPr lang="en-GB"/>
        </a:p>
      </dgm:t>
    </dgm:pt>
    <dgm:pt modelId="{23573808-2C88-45BF-A64B-8001EC95EA2A}">
      <dgm:prSet phldrT="[Text]"/>
      <dgm:spPr>
        <a:solidFill>
          <a:srgbClr val="00B0F0"/>
        </a:solidFill>
      </dgm:spPr>
      <dgm:t>
        <a:bodyPr/>
        <a:lstStyle/>
        <a:p>
          <a:r>
            <a:rPr lang="en-GB" dirty="0" smtClean="0"/>
            <a:t>Identify specialised concepts</a:t>
          </a:r>
          <a:endParaRPr lang="en-GB" dirty="0"/>
        </a:p>
      </dgm:t>
    </dgm:pt>
    <dgm:pt modelId="{FC368734-1E9D-4321-9ACF-14B30B69A7D5}" type="parTrans" cxnId="{F884344C-7322-4574-8A35-6B41801E3EF3}">
      <dgm:prSet/>
      <dgm:spPr/>
      <dgm:t>
        <a:bodyPr/>
        <a:lstStyle/>
        <a:p>
          <a:endParaRPr lang="en-GB"/>
        </a:p>
      </dgm:t>
    </dgm:pt>
    <dgm:pt modelId="{BDADE18A-B475-4E12-B4B8-2F2FDDF7A7A6}" type="sibTrans" cxnId="{F884344C-7322-4574-8A35-6B41801E3EF3}">
      <dgm:prSet/>
      <dgm:spPr/>
      <dgm:t>
        <a:bodyPr/>
        <a:lstStyle/>
        <a:p>
          <a:endParaRPr lang="en-GB"/>
        </a:p>
      </dgm:t>
    </dgm:pt>
    <dgm:pt modelId="{5132F9D5-9BAD-40C6-8751-FF9D235BDC5F}">
      <dgm:prSet phldrT="[Text]"/>
      <dgm:spPr>
        <a:solidFill>
          <a:srgbClr val="92D050"/>
        </a:solidFill>
      </dgm:spPr>
      <dgm:t>
        <a:bodyPr/>
        <a:lstStyle/>
        <a:p>
          <a:r>
            <a:rPr lang="en-GB" dirty="0" smtClean="0"/>
            <a:t>Use evaluative language</a:t>
          </a:r>
          <a:endParaRPr lang="en-GB" dirty="0"/>
        </a:p>
      </dgm:t>
    </dgm:pt>
    <dgm:pt modelId="{62B7E61D-6C57-40A7-ADA8-D74FE1BF630B}" type="parTrans" cxnId="{CCA6A733-FE81-404D-98DD-78B3C9FA27FF}">
      <dgm:prSet/>
      <dgm:spPr/>
      <dgm:t>
        <a:bodyPr/>
        <a:lstStyle/>
        <a:p>
          <a:endParaRPr lang="en-GB"/>
        </a:p>
      </dgm:t>
    </dgm:pt>
    <dgm:pt modelId="{099BB5EB-7C1F-4EA5-9065-B1059EAC2205}" type="sibTrans" cxnId="{CCA6A733-FE81-404D-98DD-78B3C9FA27FF}">
      <dgm:prSet/>
      <dgm:spPr/>
      <dgm:t>
        <a:bodyPr/>
        <a:lstStyle/>
        <a:p>
          <a:endParaRPr lang="en-GB"/>
        </a:p>
      </dgm:t>
    </dgm:pt>
    <dgm:pt modelId="{28C0A9B2-52E6-4B03-8EBF-720A033FD3E6}">
      <dgm:prSet phldrT="[Text]"/>
      <dgm:spPr>
        <a:solidFill>
          <a:srgbClr val="7030A0"/>
        </a:solidFill>
      </dgm:spPr>
      <dgm:t>
        <a:bodyPr/>
        <a:lstStyle/>
        <a:p>
          <a:r>
            <a:rPr lang="en-GB" dirty="0" smtClean="0"/>
            <a:t>Synthesise knowledge</a:t>
          </a:r>
          <a:endParaRPr lang="en-GB" dirty="0"/>
        </a:p>
      </dgm:t>
    </dgm:pt>
    <dgm:pt modelId="{B21D2A88-20DC-421B-AF8D-97CCA8B3CE24}" type="parTrans" cxnId="{521CDDFF-1C95-4FDA-A26E-81D6649CA820}">
      <dgm:prSet/>
      <dgm:spPr/>
      <dgm:t>
        <a:bodyPr/>
        <a:lstStyle/>
        <a:p>
          <a:endParaRPr lang="en-GB"/>
        </a:p>
      </dgm:t>
    </dgm:pt>
    <dgm:pt modelId="{24D4ACBB-D753-45BD-81F6-12DE07159319}" type="sibTrans" cxnId="{521CDDFF-1C95-4FDA-A26E-81D6649CA820}">
      <dgm:prSet/>
      <dgm:spPr/>
      <dgm:t>
        <a:bodyPr/>
        <a:lstStyle/>
        <a:p>
          <a:endParaRPr lang="en-GB"/>
        </a:p>
      </dgm:t>
    </dgm:pt>
    <dgm:pt modelId="{FFEE26EA-70C5-443F-A4FD-4AEF030D4CF5}" type="pres">
      <dgm:prSet presAssocID="{546DB285-0BF2-4EFC-944B-882AE8647C5A}" presName="matrix" presStyleCnt="0">
        <dgm:presLayoutVars>
          <dgm:chMax val="1"/>
          <dgm:dir/>
          <dgm:resizeHandles val="exact"/>
        </dgm:presLayoutVars>
      </dgm:prSet>
      <dgm:spPr/>
      <dgm:t>
        <a:bodyPr/>
        <a:lstStyle/>
        <a:p>
          <a:endParaRPr lang="en-GB"/>
        </a:p>
      </dgm:t>
    </dgm:pt>
    <dgm:pt modelId="{79509AAA-2DD4-43E2-95BB-65A7511816C1}" type="pres">
      <dgm:prSet presAssocID="{546DB285-0BF2-4EFC-944B-882AE8647C5A}" presName="diamond" presStyleLbl="bgShp" presStyleIdx="0" presStyleCnt="1"/>
      <dgm:spPr/>
    </dgm:pt>
    <dgm:pt modelId="{D23893DF-F1CA-4084-A0F0-7CBDC66B7CD3}" type="pres">
      <dgm:prSet presAssocID="{546DB285-0BF2-4EFC-944B-882AE8647C5A}" presName="quad1" presStyleLbl="node1" presStyleIdx="0" presStyleCnt="4">
        <dgm:presLayoutVars>
          <dgm:chMax val="0"/>
          <dgm:chPref val="0"/>
          <dgm:bulletEnabled val="1"/>
        </dgm:presLayoutVars>
      </dgm:prSet>
      <dgm:spPr/>
      <dgm:t>
        <a:bodyPr/>
        <a:lstStyle/>
        <a:p>
          <a:endParaRPr lang="en-GB"/>
        </a:p>
      </dgm:t>
    </dgm:pt>
    <dgm:pt modelId="{1848131C-41B5-4134-9077-0F177C5E7CAD}" type="pres">
      <dgm:prSet presAssocID="{546DB285-0BF2-4EFC-944B-882AE8647C5A}" presName="quad2" presStyleLbl="node1" presStyleIdx="1" presStyleCnt="4">
        <dgm:presLayoutVars>
          <dgm:chMax val="0"/>
          <dgm:chPref val="0"/>
          <dgm:bulletEnabled val="1"/>
        </dgm:presLayoutVars>
      </dgm:prSet>
      <dgm:spPr/>
      <dgm:t>
        <a:bodyPr/>
        <a:lstStyle/>
        <a:p>
          <a:endParaRPr lang="en-GB"/>
        </a:p>
      </dgm:t>
    </dgm:pt>
    <dgm:pt modelId="{6187C7CA-19DD-482F-BAC1-7B82370D66BE}" type="pres">
      <dgm:prSet presAssocID="{546DB285-0BF2-4EFC-944B-882AE8647C5A}" presName="quad3" presStyleLbl="node1" presStyleIdx="2" presStyleCnt="4">
        <dgm:presLayoutVars>
          <dgm:chMax val="0"/>
          <dgm:chPref val="0"/>
          <dgm:bulletEnabled val="1"/>
        </dgm:presLayoutVars>
      </dgm:prSet>
      <dgm:spPr/>
      <dgm:t>
        <a:bodyPr/>
        <a:lstStyle/>
        <a:p>
          <a:endParaRPr lang="en-GB"/>
        </a:p>
      </dgm:t>
    </dgm:pt>
    <dgm:pt modelId="{D02D678F-8F6B-4DDD-8CE1-383EBECE002F}" type="pres">
      <dgm:prSet presAssocID="{546DB285-0BF2-4EFC-944B-882AE8647C5A}" presName="quad4" presStyleLbl="node1" presStyleIdx="3" presStyleCnt="4">
        <dgm:presLayoutVars>
          <dgm:chMax val="0"/>
          <dgm:chPref val="0"/>
          <dgm:bulletEnabled val="1"/>
        </dgm:presLayoutVars>
      </dgm:prSet>
      <dgm:spPr/>
      <dgm:t>
        <a:bodyPr/>
        <a:lstStyle/>
        <a:p>
          <a:endParaRPr lang="en-GB"/>
        </a:p>
      </dgm:t>
    </dgm:pt>
  </dgm:ptLst>
  <dgm:cxnLst>
    <dgm:cxn modelId="{916CC2C0-38AD-4548-9AE8-38D98B4364C4}" type="presOf" srcId="{28C0A9B2-52E6-4B03-8EBF-720A033FD3E6}" destId="{D02D678F-8F6B-4DDD-8CE1-383EBECE002F}" srcOrd="0" destOrd="0" presId="urn:microsoft.com/office/officeart/2005/8/layout/matrix3"/>
    <dgm:cxn modelId="{521CDDFF-1C95-4FDA-A26E-81D6649CA820}" srcId="{546DB285-0BF2-4EFC-944B-882AE8647C5A}" destId="{28C0A9B2-52E6-4B03-8EBF-720A033FD3E6}" srcOrd="3" destOrd="0" parTransId="{B21D2A88-20DC-421B-AF8D-97CCA8B3CE24}" sibTransId="{24D4ACBB-D753-45BD-81F6-12DE07159319}"/>
    <dgm:cxn modelId="{F884344C-7322-4574-8A35-6B41801E3EF3}" srcId="{546DB285-0BF2-4EFC-944B-882AE8647C5A}" destId="{23573808-2C88-45BF-A64B-8001EC95EA2A}" srcOrd="1" destOrd="0" parTransId="{FC368734-1E9D-4321-9ACF-14B30B69A7D5}" sibTransId="{BDADE18A-B475-4E12-B4B8-2F2FDDF7A7A6}"/>
    <dgm:cxn modelId="{790EB14B-70DE-4076-B3C6-31FC571EB6C2}" srcId="{546DB285-0BF2-4EFC-944B-882AE8647C5A}" destId="{6A717814-0051-4398-B19F-904340F3AB5F}" srcOrd="0" destOrd="0" parTransId="{9CE02A1F-120C-4823-8511-30D44859828F}" sibTransId="{569D6174-2EC1-48BC-9209-900F65199DF7}"/>
    <dgm:cxn modelId="{0CD66184-971F-4D4D-83EA-3FC61EB64238}" type="presOf" srcId="{5132F9D5-9BAD-40C6-8751-FF9D235BDC5F}" destId="{6187C7CA-19DD-482F-BAC1-7B82370D66BE}" srcOrd="0" destOrd="0" presId="urn:microsoft.com/office/officeart/2005/8/layout/matrix3"/>
    <dgm:cxn modelId="{E2F062A9-5161-42BE-B513-47B2E1891AE7}" type="presOf" srcId="{23573808-2C88-45BF-A64B-8001EC95EA2A}" destId="{1848131C-41B5-4134-9077-0F177C5E7CAD}" srcOrd="0" destOrd="0" presId="urn:microsoft.com/office/officeart/2005/8/layout/matrix3"/>
    <dgm:cxn modelId="{CCA6A733-FE81-404D-98DD-78B3C9FA27FF}" srcId="{546DB285-0BF2-4EFC-944B-882AE8647C5A}" destId="{5132F9D5-9BAD-40C6-8751-FF9D235BDC5F}" srcOrd="2" destOrd="0" parTransId="{62B7E61D-6C57-40A7-ADA8-D74FE1BF630B}" sibTransId="{099BB5EB-7C1F-4EA5-9065-B1059EAC2205}"/>
    <dgm:cxn modelId="{00A9C2FB-5C4D-41D5-BF5A-C424D85E0E2C}" type="presOf" srcId="{6A717814-0051-4398-B19F-904340F3AB5F}" destId="{D23893DF-F1CA-4084-A0F0-7CBDC66B7CD3}" srcOrd="0" destOrd="0" presId="urn:microsoft.com/office/officeart/2005/8/layout/matrix3"/>
    <dgm:cxn modelId="{E7821B5E-5A65-4392-8CEB-159BA52B70CD}" type="presOf" srcId="{546DB285-0BF2-4EFC-944B-882AE8647C5A}" destId="{FFEE26EA-70C5-443F-A4FD-4AEF030D4CF5}" srcOrd="0" destOrd="0" presId="urn:microsoft.com/office/officeart/2005/8/layout/matrix3"/>
    <dgm:cxn modelId="{337C9221-E069-4CF3-9437-C19114EA6064}" type="presParOf" srcId="{FFEE26EA-70C5-443F-A4FD-4AEF030D4CF5}" destId="{79509AAA-2DD4-43E2-95BB-65A7511816C1}" srcOrd="0" destOrd="0" presId="urn:microsoft.com/office/officeart/2005/8/layout/matrix3"/>
    <dgm:cxn modelId="{E03EC0F3-46C1-4B17-8B0B-C3D8A7CFE764}" type="presParOf" srcId="{FFEE26EA-70C5-443F-A4FD-4AEF030D4CF5}" destId="{D23893DF-F1CA-4084-A0F0-7CBDC66B7CD3}" srcOrd="1" destOrd="0" presId="urn:microsoft.com/office/officeart/2005/8/layout/matrix3"/>
    <dgm:cxn modelId="{345AF535-E90A-4D4B-AD63-600FF9EF5050}" type="presParOf" srcId="{FFEE26EA-70C5-443F-A4FD-4AEF030D4CF5}" destId="{1848131C-41B5-4134-9077-0F177C5E7CAD}" srcOrd="2" destOrd="0" presId="urn:microsoft.com/office/officeart/2005/8/layout/matrix3"/>
    <dgm:cxn modelId="{45D3F298-533E-4816-BAE9-4646CA0806AC}" type="presParOf" srcId="{FFEE26EA-70C5-443F-A4FD-4AEF030D4CF5}" destId="{6187C7CA-19DD-482F-BAC1-7B82370D66BE}" srcOrd="3" destOrd="0" presId="urn:microsoft.com/office/officeart/2005/8/layout/matrix3"/>
    <dgm:cxn modelId="{19218807-B602-414A-BDFC-5478CD36FA49}" type="presParOf" srcId="{FFEE26EA-70C5-443F-A4FD-4AEF030D4CF5}" destId="{D02D678F-8F6B-4DDD-8CE1-383EBECE002F}" srcOrd="4" destOrd="0" presId="urn:microsoft.com/office/officeart/2005/8/layout/matrix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509AAA-2DD4-43E2-95BB-65A7511816C1}">
      <dsp:nvSpPr>
        <dsp:cNvPr id="0" name=""/>
        <dsp:cNvSpPr/>
      </dsp:nvSpPr>
      <dsp:spPr>
        <a:xfrm>
          <a:off x="2106895" y="0"/>
          <a:ext cx="4048788" cy="4048788"/>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23893DF-F1CA-4084-A0F0-7CBDC66B7CD3}">
      <dsp:nvSpPr>
        <dsp:cNvPr id="0" name=""/>
        <dsp:cNvSpPr/>
      </dsp:nvSpPr>
      <dsp:spPr>
        <a:xfrm>
          <a:off x="2491530" y="384634"/>
          <a:ext cx="1579027" cy="1579027"/>
        </a:xfrm>
        <a:prstGeom prst="roundRect">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GB" sz="2200" kern="1200" dirty="0" smtClean="0"/>
            <a:t>Identify the command</a:t>
          </a:r>
          <a:endParaRPr lang="en-GB" sz="2200" kern="1200" dirty="0"/>
        </a:p>
      </dsp:txBody>
      <dsp:txXfrm>
        <a:off x="2568612" y="461716"/>
        <a:ext cx="1424863" cy="1424863"/>
      </dsp:txXfrm>
    </dsp:sp>
    <dsp:sp modelId="{1848131C-41B5-4134-9077-0F177C5E7CAD}">
      <dsp:nvSpPr>
        <dsp:cNvPr id="0" name=""/>
        <dsp:cNvSpPr/>
      </dsp:nvSpPr>
      <dsp:spPr>
        <a:xfrm>
          <a:off x="4192021" y="384634"/>
          <a:ext cx="1579027" cy="1579027"/>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GB" sz="2200" kern="1200" dirty="0" smtClean="0"/>
            <a:t>Identify specialised concepts</a:t>
          </a:r>
          <a:endParaRPr lang="en-GB" sz="2200" kern="1200" dirty="0"/>
        </a:p>
      </dsp:txBody>
      <dsp:txXfrm>
        <a:off x="4269103" y="461716"/>
        <a:ext cx="1424863" cy="1424863"/>
      </dsp:txXfrm>
    </dsp:sp>
    <dsp:sp modelId="{6187C7CA-19DD-482F-BAC1-7B82370D66BE}">
      <dsp:nvSpPr>
        <dsp:cNvPr id="0" name=""/>
        <dsp:cNvSpPr/>
      </dsp:nvSpPr>
      <dsp:spPr>
        <a:xfrm>
          <a:off x="2491530" y="2085125"/>
          <a:ext cx="1579027" cy="1579027"/>
        </a:xfrm>
        <a:prstGeom prst="roundRect">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GB" sz="2200" kern="1200" dirty="0" smtClean="0"/>
            <a:t>Use evaluative language</a:t>
          </a:r>
          <a:endParaRPr lang="en-GB" sz="2200" kern="1200" dirty="0"/>
        </a:p>
      </dsp:txBody>
      <dsp:txXfrm>
        <a:off x="2568612" y="2162207"/>
        <a:ext cx="1424863" cy="1424863"/>
      </dsp:txXfrm>
    </dsp:sp>
    <dsp:sp modelId="{D02D678F-8F6B-4DDD-8CE1-383EBECE002F}">
      <dsp:nvSpPr>
        <dsp:cNvPr id="0" name=""/>
        <dsp:cNvSpPr/>
      </dsp:nvSpPr>
      <dsp:spPr>
        <a:xfrm>
          <a:off x="4192021" y="2085125"/>
          <a:ext cx="1579027" cy="1579027"/>
        </a:xfrm>
        <a:prstGeom prst="roundRect">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GB" sz="2200" kern="1200" dirty="0" smtClean="0"/>
            <a:t>Synthesise knowledge</a:t>
          </a:r>
          <a:endParaRPr lang="en-GB" sz="2200" kern="1200" dirty="0"/>
        </a:p>
      </dsp:txBody>
      <dsp:txXfrm>
        <a:off x="4269103" y="2162207"/>
        <a:ext cx="1424863" cy="1424863"/>
      </dsp:txXfrm>
    </dsp:sp>
  </dsp:spTree>
</dsp:drawing>
</file>

<file path=ppt/diagrams/layout1.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4187"/>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4187"/>
          </a:xfrm>
          <a:prstGeom prst="rect">
            <a:avLst/>
          </a:prstGeom>
        </p:spPr>
        <p:txBody>
          <a:bodyPr vert="horz" lIns="91440" tIns="45720" rIns="91440" bIns="45720" rtlCol="0"/>
          <a:lstStyle>
            <a:lvl1pPr algn="r">
              <a:defRPr sz="1200"/>
            </a:lvl1pPr>
          </a:lstStyle>
          <a:p>
            <a:fld id="{E6CA88AA-D081-4852-8747-CFCBD416F08A}" type="datetimeFigureOut">
              <a:rPr lang="en-GB" smtClean="0"/>
              <a:t>05/01/2018</a:t>
            </a:fld>
            <a:endParaRPr lang="en-GB"/>
          </a:p>
        </p:txBody>
      </p:sp>
      <p:sp>
        <p:nvSpPr>
          <p:cNvPr id="4" name="Footer Placeholder 3"/>
          <p:cNvSpPr>
            <a:spLocks noGrp="1"/>
          </p:cNvSpPr>
          <p:nvPr>
            <p:ph type="ftr" sz="quarter" idx="2"/>
          </p:nvPr>
        </p:nvSpPr>
        <p:spPr>
          <a:xfrm>
            <a:off x="0" y="9378485"/>
            <a:ext cx="2946400" cy="4941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378485"/>
            <a:ext cx="2946400" cy="494187"/>
          </a:xfrm>
          <a:prstGeom prst="rect">
            <a:avLst/>
          </a:prstGeom>
        </p:spPr>
        <p:txBody>
          <a:bodyPr vert="horz" lIns="91440" tIns="45720" rIns="91440" bIns="45720" rtlCol="0" anchor="b"/>
          <a:lstStyle>
            <a:lvl1pPr algn="r">
              <a:defRPr sz="1200"/>
            </a:lvl1pPr>
          </a:lstStyle>
          <a:p>
            <a:fld id="{CE0F808C-83BD-4C01-A82F-AA618C00EF74}" type="slidenum">
              <a:rPr lang="en-GB" smtClean="0"/>
              <a:t>‹#›</a:t>
            </a:fld>
            <a:endParaRPr lang="en-GB"/>
          </a:p>
        </p:txBody>
      </p:sp>
    </p:spTree>
    <p:extLst>
      <p:ext uri="{BB962C8B-B14F-4D97-AF65-F5344CB8AC3E}">
        <p14:creationId xmlns:p14="http://schemas.microsoft.com/office/powerpoint/2010/main" val="7449355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4187"/>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4187"/>
          </a:xfrm>
          <a:prstGeom prst="rect">
            <a:avLst/>
          </a:prstGeom>
        </p:spPr>
        <p:txBody>
          <a:bodyPr vert="horz" lIns="91440" tIns="45720" rIns="91440" bIns="45720" rtlCol="0"/>
          <a:lstStyle>
            <a:lvl1pPr algn="r">
              <a:defRPr sz="1200"/>
            </a:lvl1pPr>
          </a:lstStyle>
          <a:p>
            <a:fld id="{5012310E-9BF3-4E40-BD51-2533BD215772}" type="datetimeFigureOut">
              <a:rPr lang="en-GB" smtClean="0"/>
              <a:t>05/01/2018</a:t>
            </a:fld>
            <a:endParaRPr lang="en-GB"/>
          </a:p>
        </p:txBody>
      </p:sp>
      <p:sp>
        <p:nvSpPr>
          <p:cNvPr id="4" name="Slide Image Placeholder 3"/>
          <p:cNvSpPr>
            <a:spLocks noGrp="1" noRot="1" noChangeAspect="1"/>
          </p:cNvSpPr>
          <p:nvPr>
            <p:ph type="sldImg" idx="2"/>
          </p:nvPr>
        </p:nvSpPr>
        <p:spPr>
          <a:xfrm>
            <a:off x="930275" y="739775"/>
            <a:ext cx="4937125" cy="370363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690822"/>
            <a:ext cx="5438775" cy="4442939"/>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378485"/>
            <a:ext cx="2946400" cy="4941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378485"/>
            <a:ext cx="2946400" cy="494187"/>
          </a:xfrm>
          <a:prstGeom prst="rect">
            <a:avLst/>
          </a:prstGeom>
        </p:spPr>
        <p:txBody>
          <a:bodyPr vert="horz" lIns="91440" tIns="45720" rIns="91440" bIns="45720" rtlCol="0" anchor="b"/>
          <a:lstStyle>
            <a:lvl1pPr algn="r">
              <a:defRPr sz="1200"/>
            </a:lvl1pPr>
          </a:lstStyle>
          <a:p>
            <a:fld id="{A1D17C83-4966-442B-B151-5F2D8E788EA4}" type="slidenum">
              <a:rPr lang="en-GB" smtClean="0"/>
              <a:t>‹#›</a:t>
            </a:fld>
            <a:endParaRPr lang="en-GB"/>
          </a:p>
        </p:txBody>
      </p:sp>
    </p:spTree>
    <p:extLst>
      <p:ext uri="{BB962C8B-B14F-4D97-AF65-F5344CB8AC3E}">
        <p14:creationId xmlns:p14="http://schemas.microsoft.com/office/powerpoint/2010/main" val="20141445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E5F9EF23-0B4A-4AF3-93E2-E766AC51038A}" type="slidenum">
              <a:rPr lang="en-GB" smtClean="0"/>
              <a:pPr/>
              <a:t>1</a:t>
            </a:fld>
            <a:endParaRPr lang="en-GB"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Print out ‘</a:t>
            </a:r>
            <a:r>
              <a:rPr lang="en-GB" b="1" smtClean="0"/>
              <a:t>Tectonics </a:t>
            </a:r>
            <a:r>
              <a:rPr lang="en-GB" b="1" smtClean="0"/>
              <a:t>Essay Pack</a:t>
            </a:r>
            <a:r>
              <a:rPr lang="en-GB" smtClean="0"/>
              <a:t>’ </a:t>
            </a:r>
            <a:r>
              <a:rPr lang="en-GB" dirty="0" smtClean="0"/>
              <a:t>from the zip file</a:t>
            </a:r>
            <a:r>
              <a:rPr lang="en-GB" baseline="0" dirty="0" smtClean="0"/>
              <a:t>. This file contains the essay, indicative content guidance and a copy of the generic mark bands for this essay in </a:t>
            </a:r>
            <a:r>
              <a:rPr lang="en-GB" b="1" baseline="0" dirty="0" smtClean="0"/>
              <a:t>Section A </a:t>
            </a:r>
            <a:r>
              <a:rPr lang="en-GB" baseline="0" dirty="0" smtClean="0"/>
              <a:t>of Unit 4. </a:t>
            </a:r>
          </a:p>
          <a:p>
            <a:r>
              <a:rPr lang="en-GB" baseline="0" dirty="0" smtClean="0"/>
              <a:t>Attempt to give the essay an appropriate mark for each of the three AOs before discussing three ways in which you could improve this essay.</a:t>
            </a:r>
            <a:endParaRPr lang="en-GB" dirty="0" smtClean="0"/>
          </a:p>
          <a:p>
            <a:endParaRPr lang="en-GB" dirty="0"/>
          </a:p>
        </p:txBody>
      </p:sp>
      <p:sp>
        <p:nvSpPr>
          <p:cNvPr id="4" name="Slide Number Placeholder 3"/>
          <p:cNvSpPr>
            <a:spLocks noGrp="1"/>
          </p:cNvSpPr>
          <p:nvPr>
            <p:ph type="sldNum" sz="quarter" idx="10"/>
          </p:nvPr>
        </p:nvSpPr>
        <p:spPr/>
        <p:txBody>
          <a:bodyPr/>
          <a:lstStyle/>
          <a:p>
            <a:fld id="{A1D17C83-4966-442B-B151-5F2D8E788EA4}" type="slidenum">
              <a:rPr lang="en-GB" smtClean="0"/>
              <a:t>13</a:t>
            </a:fld>
            <a:endParaRPr lang="en-GB"/>
          </a:p>
        </p:txBody>
      </p:sp>
    </p:spTree>
    <p:extLst>
      <p:ext uri="{BB962C8B-B14F-4D97-AF65-F5344CB8AC3E}">
        <p14:creationId xmlns:p14="http://schemas.microsoft.com/office/powerpoint/2010/main" val="21668302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1D17C83-4966-442B-B151-5F2D8E788EA4}" type="slidenum">
              <a:rPr lang="en-GB" smtClean="0"/>
              <a:t>14</a:t>
            </a:fld>
            <a:endParaRPr lang="en-GB"/>
          </a:p>
        </p:txBody>
      </p:sp>
    </p:spTree>
    <p:extLst>
      <p:ext uri="{BB962C8B-B14F-4D97-AF65-F5344CB8AC3E}">
        <p14:creationId xmlns:p14="http://schemas.microsoft.com/office/powerpoint/2010/main" val="21668302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1D17C83-4966-442B-B151-5F2D8E788EA4}" type="slidenum">
              <a:rPr lang="en-GB" smtClean="0"/>
              <a:t>15</a:t>
            </a:fld>
            <a:endParaRPr lang="en-GB"/>
          </a:p>
        </p:txBody>
      </p:sp>
    </p:spTree>
    <p:extLst>
      <p:ext uri="{BB962C8B-B14F-4D97-AF65-F5344CB8AC3E}">
        <p14:creationId xmlns:p14="http://schemas.microsoft.com/office/powerpoint/2010/main" val="20948095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Candidates will need to develop</a:t>
            </a:r>
            <a:r>
              <a:rPr lang="en-GB" baseline="0" dirty="0" smtClean="0"/>
              <a:t> the toolkit to respond to the AO2 element in each of the three essays in Unit 4. Above are some suggestions that could provide a framework for developing this skill.</a:t>
            </a:r>
            <a:endParaRPr lang="en-GB" dirty="0" smtClean="0"/>
          </a:p>
          <a:p>
            <a:endParaRPr lang="en-GB" dirty="0"/>
          </a:p>
        </p:txBody>
      </p:sp>
      <p:sp>
        <p:nvSpPr>
          <p:cNvPr id="4" name="Slide Number Placeholder 3"/>
          <p:cNvSpPr>
            <a:spLocks noGrp="1"/>
          </p:cNvSpPr>
          <p:nvPr>
            <p:ph type="sldNum" sz="quarter" idx="10"/>
          </p:nvPr>
        </p:nvSpPr>
        <p:spPr/>
        <p:txBody>
          <a:bodyPr/>
          <a:lstStyle/>
          <a:p>
            <a:fld id="{A1D17C83-4966-442B-B151-5F2D8E788EA4}" type="slidenum">
              <a:rPr lang="en-GB" smtClean="0"/>
              <a:t>16</a:t>
            </a:fld>
            <a:endParaRPr lang="en-GB"/>
          </a:p>
        </p:txBody>
      </p:sp>
    </p:spTree>
    <p:extLst>
      <p:ext uri="{BB962C8B-B14F-4D97-AF65-F5344CB8AC3E}">
        <p14:creationId xmlns:p14="http://schemas.microsoft.com/office/powerpoint/2010/main" val="6072654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1D17C83-4966-442B-B151-5F2D8E788EA4}" type="slidenum">
              <a:rPr lang="en-GB" smtClean="0"/>
              <a:t>17</a:t>
            </a:fld>
            <a:endParaRPr lang="en-GB"/>
          </a:p>
        </p:txBody>
      </p:sp>
    </p:spTree>
    <p:extLst>
      <p:ext uri="{BB962C8B-B14F-4D97-AF65-F5344CB8AC3E}">
        <p14:creationId xmlns:p14="http://schemas.microsoft.com/office/powerpoint/2010/main" val="20948095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If you followed WJEC specifications previously, you will be familiar with the previous marking structure where essays were marked out</a:t>
            </a:r>
            <a:r>
              <a:rPr lang="en-GB" baseline="0" dirty="0" smtClean="0"/>
              <a:t> of 25 marks – the focus was not on specific AOs when applying the mark scheme. This has now changed and the new marking structures (split into all three AOs) will be rigorously applied. Your students will NEED to understand this as they plan their essays.</a:t>
            </a:r>
            <a:endParaRPr lang="en-GB" dirty="0" smtClean="0"/>
          </a:p>
        </p:txBody>
      </p:sp>
      <p:sp>
        <p:nvSpPr>
          <p:cNvPr id="4" name="Slide Number Placeholder 3"/>
          <p:cNvSpPr>
            <a:spLocks noGrp="1"/>
          </p:cNvSpPr>
          <p:nvPr>
            <p:ph type="sldNum" sz="quarter" idx="10"/>
          </p:nvPr>
        </p:nvSpPr>
        <p:spPr/>
        <p:txBody>
          <a:bodyPr/>
          <a:lstStyle/>
          <a:p>
            <a:fld id="{A1D17C83-4966-442B-B151-5F2D8E788EA4}" type="slidenum">
              <a:rPr lang="en-GB" smtClean="0"/>
              <a:t>2</a:t>
            </a:fld>
            <a:endParaRPr lang="en-GB"/>
          </a:p>
        </p:txBody>
      </p:sp>
    </p:spTree>
    <p:extLst>
      <p:ext uri="{BB962C8B-B14F-4D97-AF65-F5344CB8AC3E}">
        <p14:creationId xmlns:p14="http://schemas.microsoft.com/office/powerpoint/2010/main" val="464405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The weighting</a:t>
            </a:r>
            <a:r>
              <a:rPr lang="en-GB" baseline="0" dirty="0" smtClean="0"/>
              <a:t> of each AO differs between Section A and Section B but the most significant number of marks are consistently awarded for the application of knowledge and understanding to interpret, analyse or evaluate geographical information (AO2). The quality of the argument constructed is dominant in Section A whereas more in-depth knowledge and understanding of the themes chosen (AO1) should be displayed in Section B. </a:t>
            </a:r>
            <a:endParaRPr lang="en-GB" dirty="0" smtClean="0"/>
          </a:p>
        </p:txBody>
      </p:sp>
      <p:sp>
        <p:nvSpPr>
          <p:cNvPr id="4" name="Slide Number Placeholder 3"/>
          <p:cNvSpPr>
            <a:spLocks noGrp="1"/>
          </p:cNvSpPr>
          <p:nvPr>
            <p:ph type="sldNum" sz="quarter" idx="10"/>
          </p:nvPr>
        </p:nvSpPr>
        <p:spPr/>
        <p:txBody>
          <a:bodyPr/>
          <a:lstStyle/>
          <a:p>
            <a:fld id="{A1D17C83-4966-442B-B151-5F2D8E788EA4}" type="slidenum">
              <a:rPr lang="en-GB" smtClean="0"/>
              <a:t>4</a:t>
            </a:fld>
            <a:endParaRPr lang="en-GB"/>
          </a:p>
        </p:txBody>
      </p:sp>
    </p:spTree>
    <p:extLst>
      <p:ext uri="{BB962C8B-B14F-4D97-AF65-F5344CB8AC3E}">
        <p14:creationId xmlns:p14="http://schemas.microsoft.com/office/powerpoint/2010/main" val="32137523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In the zip file that accompanies this PowerPoint</a:t>
            </a:r>
            <a:r>
              <a:rPr lang="en-GB" baseline="0" dirty="0" smtClean="0"/>
              <a:t> you will find a </a:t>
            </a:r>
            <a:r>
              <a:rPr lang="en-GB" dirty="0" smtClean="0"/>
              <a:t>Tectonic Essay Exemplar from Student Guide 3. This essay will be used to illustrate</a:t>
            </a:r>
            <a:r>
              <a:rPr lang="en-GB" baseline="0" dirty="0" smtClean="0"/>
              <a:t> the importance of achieving a balance between knowledge and understanding (AO1) and application (AO2) in response to the marks available.</a:t>
            </a:r>
          </a:p>
          <a:p>
            <a:r>
              <a:rPr lang="en-GB" baseline="0" dirty="0" smtClean="0"/>
              <a:t>This response will also illustrate the progression that candidates will need to make as they move from the AS to A Level Units, turning 8 mark responses (AO1 weighted) into AO2 weighted extended responses and essays.</a:t>
            </a:r>
            <a:endParaRPr lang="en-GB" dirty="0" smtClean="0"/>
          </a:p>
        </p:txBody>
      </p:sp>
      <p:sp>
        <p:nvSpPr>
          <p:cNvPr id="4" name="Slide Number Placeholder 3"/>
          <p:cNvSpPr>
            <a:spLocks noGrp="1"/>
          </p:cNvSpPr>
          <p:nvPr>
            <p:ph type="sldNum" sz="quarter" idx="10"/>
          </p:nvPr>
        </p:nvSpPr>
        <p:spPr/>
        <p:txBody>
          <a:bodyPr/>
          <a:lstStyle/>
          <a:p>
            <a:fld id="{A1D17C83-4966-442B-B151-5F2D8E788EA4}" type="slidenum">
              <a:rPr lang="en-GB" smtClean="0"/>
              <a:t>5</a:t>
            </a:fld>
            <a:endParaRPr lang="en-GB"/>
          </a:p>
        </p:txBody>
      </p:sp>
    </p:spTree>
    <p:extLst>
      <p:ext uri="{BB962C8B-B14F-4D97-AF65-F5344CB8AC3E}">
        <p14:creationId xmlns:p14="http://schemas.microsoft.com/office/powerpoint/2010/main" val="33043391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Red identifies</a:t>
            </a:r>
            <a:r>
              <a:rPr lang="en-GB" baseline="0" dirty="0" smtClean="0"/>
              <a:t> the AO1 elements of the question, green the AO2.</a:t>
            </a:r>
            <a:endParaRPr lang="en-GB" dirty="0"/>
          </a:p>
        </p:txBody>
      </p:sp>
      <p:sp>
        <p:nvSpPr>
          <p:cNvPr id="4" name="Slide Number Placeholder 3"/>
          <p:cNvSpPr>
            <a:spLocks noGrp="1"/>
          </p:cNvSpPr>
          <p:nvPr>
            <p:ph type="sldNum" sz="quarter" idx="10"/>
          </p:nvPr>
        </p:nvSpPr>
        <p:spPr/>
        <p:txBody>
          <a:bodyPr/>
          <a:lstStyle/>
          <a:p>
            <a:fld id="{A1D17C83-4966-442B-B151-5F2D8E788EA4}" type="slidenum">
              <a:rPr lang="en-GB" smtClean="0"/>
              <a:t>6</a:t>
            </a:fld>
            <a:endParaRPr lang="en-GB"/>
          </a:p>
        </p:txBody>
      </p:sp>
    </p:spTree>
    <p:extLst>
      <p:ext uri="{BB962C8B-B14F-4D97-AF65-F5344CB8AC3E}">
        <p14:creationId xmlns:p14="http://schemas.microsoft.com/office/powerpoint/2010/main" val="14937155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AO2 element is largely steered by the command word (stem).</a:t>
            </a:r>
            <a:r>
              <a:rPr lang="en-GB" baseline="0" dirty="0" smtClean="0"/>
              <a:t> This is what will tell candidates </a:t>
            </a:r>
            <a:r>
              <a:rPr lang="en-GB" b="1" baseline="0" dirty="0" smtClean="0"/>
              <a:t>how</a:t>
            </a:r>
            <a:r>
              <a:rPr lang="en-GB" baseline="0" dirty="0" smtClean="0"/>
              <a:t> to answer the question, </a:t>
            </a:r>
            <a:r>
              <a:rPr lang="en-GB" dirty="0" smtClean="0"/>
              <a:t>but candidates should remember</a:t>
            </a:r>
            <a:r>
              <a:rPr lang="en-GB" baseline="0" dirty="0" smtClean="0"/>
              <a:t> that key and specialised concepts could give their discussions a framework that will be given credit. </a:t>
            </a:r>
            <a:r>
              <a:rPr lang="en-GB" dirty="0" smtClean="0"/>
              <a:t>Reference to applicable key or specialised concepts (implied or explicit) will be credited.</a:t>
            </a:r>
            <a:endParaRPr lang="en-GB" baseline="0" dirty="0" smtClean="0"/>
          </a:p>
          <a:p>
            <a:r>
              <a:rPr lang="en-GB" b="1" baseline="0" dirty="0" smtClean="0"/>
              <a:t>Key concepts</a:t>
            </a:r>
            <a:r>
              <a:rPr lang="en-GB" baseline="0" dirty="0" smtClean="0"/>
              <a:t>: place, space, scale (temporal and spatial) and environment</a:t>
            </a:r>
          </a:p>
          <a:p>
            <a:r>
              <a:rPr lang="en-GB" b="1" dirty="0" smtClean="0"/>
              <a:t>Specialised concepts</a:t>
            </a:r>
            <a:r>
              <a:rPr lang="en-GB" dirty="0" smtClean="0"/>
              <a:t>: causality, equilibrium, feedback,</a:t>
            </a:r>
            <a:r>
              <a:rPr lang="en-GB" baseline="0" dirty="0" smtClean="0"/>
              <a:t> identity, inequality, interdependence, globalisation, mitigation and adaptation, representation, risk, resilience, sustainability, systems, and thresholds</a:t>
            </a:r>
            <a:endParaRPr lang="en-GB" dirty="0" smtClean="0"/>
          </a:p>
        </p:txBody>
      </p:sp>
      <p:sp>
        <p:nvSpPr>
          <p:cNvPr id="4" name="Slide Number Placeholder 3"/>
          <p:cNvSpPr>
            <a:spLocks noGrp="1"/>
          </p:cNvSpPr>
          <p:nvPr>
            <p:ph type="sldNum" sz="quarter" idx="10"/>
          </p:nvPr>
        </p:nvSpPr>
        <p:spPr/>
        <p:txBody>
          <a:bodyPr/>
          <a:lstStyle/>
          <a:p>
            <a:fld id="{A1D17C83-4966-442B-B151-5F2D8E788EA4}" type="slidenum">
              <a:rPr lang="en-GB" smtClean="0"/>
              <a:t>9</a:t>
            </a:fld>
            <a:endParaRPr lang="en-GB"/>
          </a:p>
        </p:txBody>
      </p:sp>
    </p:spTree>
    <p:extLst>
      <p:ext uri="{BB962C8B-B14F-4D97-AF65-F5344CB8AC3E}">
        <p14:creationId xmlns:p14="http://schemas.microsoft.com/office/powerpoint/2010/main" val="7691871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AO2 element is largely steered by the command word (stem).</a:t>
            </a:r>
            <a:r>
              <a:rPr lang="en-GB" baseline="0" dirty="0" smtClean="0"/>
              <a:t> This is what will tell candidates </a:t>
            </a:r>
            <a:r>
              <a:rPr lang="en-GB" b="1" baseline="0" dirty="0" smtClean="0"/>
              <a:t>how</a:t>
            </a:r>
            <a:r>
              <a:rPr lang="en-GB" baseline="0" dirty="0" smtClean="0"/>
              <a:t> to answer the question, </a:t>
            </a:r>
            <a:r>
              <a:rPr lang="en-GB" dirty="0" smtClean="0"/>
              <a:t>but candidates should remember</a:t>
            </a:r>
            <a:r>
              <a:rPr lang="en-GB" baseline="0" dirty="0" smtClean="0"/>
              <a:t> that key and specialised concepts could give their discussions a framework that will be given credit. </a:t>
            </a:r>
            <a:r>
              <a:rPr lang="en-GB" dirty="0" smtClean="0"/>
              <a:t>Reference to applicable key or specialised concepts (implied or explicit) will be credited.</a:t>
            </a:r>
            <a:endParaRPr lang="en-GB" baseline="0" dirty="0" smtClean="0"/>
          </a:p>
          <a:p>
            <a:r>
              <a:rPr lang="en-GB" b="1" baseline="0" dirty="0" smtClean="0"/>
              <a:t>Key concepts</a:t>
            </a:r>
            <a:r>
              <a:rPr lang="en-GB" baseline="0" dirty="0" smtClean="0"/>
              <a:t>: place, space, scale (temporal and spatial) and environment</a:t>
            </a:r>
          </a:p>
          <a:p>
            <a:r>
              <a:rPr lang="en-GB" b="1" dirty="0" smtClean="0"/>
              <a:t>Specialised concepts</a:t>
            </a:r>
            <a:r>
              <a:rPr lang="en-GB" dirty="0" smtClean="0"/>
              <a:t>: causality, equilibrium, feedback,</a:t>
            </a:r>
            <a:r>
              <a:rPr lang="en-GB" baseline="0" dirty="0" smtClean="0"/>
              <a:t> identity, inequality, interdependence, globalisation, mitigation and adaptation, representation, risk, resilience, sustainability, systems, and thresholds</a:t>
            </a:r>
            <a:endParaRPr lang="en-GB" dirty="0" smtClean="0"/>
          </a:p>
        </p:txBody>
      </p:sp>
      <p:sp>
        <p:nvSpPr>
          <p:cNvPr id="4" name="Slide Number Placeholder 3"/>
          <p:cNvSpPr>
            <a:spLocks noGrp="1"/>
          </p:cNvSpPr>
          <p:nvPr>
            <p:ph type="sldNum" sz="quarter" idx="10"/>
          </p:nvPr>
        </p:nvSpPr>
        <p:spPr/>
        <p:txBody>
          <a:bodyPr/>
          <a:lstStyle/>
          <a:p>
            <a:fld id="{A1D17C83-4966-442B-B151-5F2D8E788EA4}" type="slidenum">
              <a:rPr lang="en-GB" smtClean="0"/>
              <a:t>10</a:t>
            </a:fld>
            <a:endParaRPr lang="en-GB"/>
          </a:p>
        </p:txBody>
      </p:sp>
    </p:spTree>
    <p:extLst>
      <p:ext uri="{BB962C8B-B14F-4D97-AF65-F5344CB8AC3E}">
        <p14:creationId xmlns:p14="http://schemas.microsoft.com/office/powerpoint/2010/main" val="7691871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1" baseline="0" dirty="0" smtClean="0"/>
              <a:t>AO3</a:t>
            </a:r>
            <a:r>
              <a:rPr lang="en-GB" baseline="0" dirty="0" smtClean="0"/>
              <a:t> qualitative skills could include the skill of presenting a well-constructed, ordered, logical argument, constructing relevant diagrams or sketch maps in support, or the skill of reaching conclusions. The candidate does not have to include a concluding paragraph to gain full marks for AO3 – conclusions could be ongoing.</a:t>
            </a:r>
            <a:endParaRPr lang="en-GB" dirty="0" smtClean="0"/>
          </a:p>
          <a:p>
            <a:endParaRPr lang="en-GB" dirty="0" smtClean="0"/>
          </a:p>
        </p:txBody>
      </p:sp>
      <p:sp>
        <p:nvSpPr>
          <p:cNvPr id="4" name="Slide Number Placeholder 3"/>
          <p:cNvSpPr>
            <a:spLocks noGrp="1"/>
          </p:cNvSpPr>
          <p:nvPr>
            <p:ph type="sldNum" sz="quarter" idx="10"/>
          </p:nvPr>
        </p:nvSpPr>
        <p:spPr/>
        <p:txBody>
          <a:bodyPr/>
          <a:lstStyle/>
          <a:p>
            <a:fld id="{A1D17C83-4966-442B-B151-5F2D8E788EA4}" type="slidenum">
              <a:rPr lang="en-GB" smtClean="0"/>
              <a:t>11</a:t>
            </a:fld>
            <a:endParaRPr lang="en-GB"/>
          </a:p>
        </p:txBody>
      </p:sp>
    </p:spTree>
    <p:extLst>
      <p:ext uri="{BB962C8B-B14F-4D97-AF65-F5344CB8AC3E}">
        <p14:creationId xmlns:p14="http://schemas.microsoft.com/office/powerpoint/2010/main" val="7691871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These are the requirements</a:t>
            </a:r>
            <a:r>
              <a:rPr lang="en-GB" baseline="0" dirty="0" smtClean="0"/>
              <a:t> for reaching the top band in Section A.</a:t>
            </a:r>
            <a:endParaRPr lang="en-GB" dirty="0" smtClean="0"/>
          </a:p>
          <a:p>
            <a:endParaRPr lang="en-GB" dirty="0"/>
          </a:p>
        </p:txBody>
      </p:sp>
      <p:sp>
        <p:nvSpPr>
          <p:cNvPr id="4" name="Slide Number Placeholder 3"/>
          <p:cNvSpPr>
            <a:spLocks noGrp="1"/>
          </p:cNvSpPr>
          <p:nvPr>
            <p:ph type="sldNum" sz="quarter" idx="10"/>
          </p:nvPr>
        </p:nvSpPr>
        <p:spPr/>
        <p:txBody>
          <a:bodyPr/>
          <a:lstStyle/>
          <a:p>
            <a:fld id="{A1D17C83-4966-442B-B151-5F2D8E788EA4}" type="slidenum">
              <a:rPr lang="en-GB" smtClean="0"/>
              <a:t>12</a:t>
            </a:fld>
            <a:endParaRPr lang="en-GB"/>
          </a:p>
        </p:txBody>
      </p:sp>
    </p:spTree>
    <p:extLst>
      <p:ext uri="{BB962C8B-B14F-4D97-AF65-F5344CB8AC3E}">
        <p14:creationId xmlns:p14="http://schemas.microsoft.com/office/powerpoint/2010/main" val="28639464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file://localhost/Volumes/Other%20Clients/Eduqas/P17661%20Eduqas%20Brand%20Identity%20Guidelines/Links/Corbis-42-53088181.jpg" TargetMode="External"/><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Corbis-42-53088181_bandw.jpg"/>
          <p:cNvPicPr preferRelativeResize="0">
            <a:picLocks/>
          </p:cNvPicPr>
          <p:nvPr userDrawn="1"/>
        </p:nvPicPr>
        <p:blipFill rotWithShape="1">
          <a:blip r:embed="rId2" r:link="rId3">
            <a:extLst>
              <a:ext uri="{28A0092B-C50C-407E-A947-70E740481C1C}">
                <a14:useLocalDpi xmlns:a14="http://schemas.microsoft.com/office/drawing/2010/main" val="0"/>
              </a:ext>
            </a:extLst>
          </a:blip>
          <a:srcRect l="331" t="9973" r="-331" b="4013"/>
          <a:stretch/>
        </p:blipFill>
        <p:spPr>
          <a:xfrm>
            <a:off x="5525038" y="2485777"/>
            <a:ext cx="3261600" cy="2805415"/>
          </a:xfrm>
          <a:prstGeom prst="rect">
            <a:avLst/>
          </a:prstGeom>
        </p:spPr>
      </p:pic>
      <p:sp>
        <p:nvSpPr>
          <p:cNvPr id="16" name="Text Placeholder 15"/>
          <p:cNvSpPr>
            <a:spLocks noGrp="1"/>
          </p:cNvSpPr>
          <p:nvPr>
            <p:ph type="body" sz="quarter" idx="14" hasCustomPrompt="1"/>
          </p:nvPr>
        </p:nvSpPr>
        <p:spPr>
          <a:xfrm>
            <a:off x="368302" y="1044576"/>
            <a:ext cx="8418513" cy="1046163"/>
          </a:xfr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baseline="0">
                <a:solidFill>
                  <a:srgbClr val="E75306"/>
                </a:solidFill>
              </a:defRPr>
            </a:lvl1pPr>
          </a:lstStyle>
          <a:p>
            <a:pPr lvl="0"/>
            <a:r>
              <a:rPr lang="en-US" dirty="0" smtClean="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smtClean="0">
                <a:solidFill>
                  <a:srgbClr val="F7B385"/>
                </a:solidFill>
                <a:latin typeface="Gotham Rounded Book"/>
                <a:cs typeface="Gotham Rounded Book"/>
              </a:rPr>
              <a:t>Title 2</a:t>
            </a:r>
          </a:p>
        </p:txBody>
      </p:sp>
      <p:sp>
        <p:nvSpPr>
          <p:cNvPr id="18" name="Text Placeholder 17"/>
          <p:cNvSpPr>
            <a:spLocks noGrp="1"/>
          </p:cNvSpPr>
          <p:nvPr>
            <p:ph type="body" sz="quarter" idx="15" hasCustomPrompt="1"/>
          </p:nvPr>
        </p:nvSpPr>
        <p:spPr>
          <a:xfrm>
            <a:off x="487363" y="2486026"/>
            <a:ext cx="4868862" cy="2805113"/>
          </a:xfr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2400">
                <a:solidFill>
                  <a:schemeClr val="tx1"/>
                </a:solidFill>
                <a:latin typeface="Arial" panose="020B0604020202020204" pitchFamily="34" charset="0"/>
                <a:cs typeface="Arial" panose="020B0604020202020204" pitchFamily="34" charset="0"/>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GB" baseline="30000" dirty="0" err="1" smtClean="0">
                <a:solidFill>
                  <a:srgbClr val="5A5A59"/>
                </a:solidFill>
                <a:latin typeface="Bliss-Light"/>
                <a:cs typeface="Bliss-Light"/>
              </a:rPr>
              <a:t>Invellab</a:t>
            </a:r>
            <a:r>
              <a:rPr lang="en-GB" baseline="30000" dirty="0" smtClean="0">
                <a:solidFill>
                  <a:srgbClr val="5A5A59"/>
                </a:solidFill>
                <a:latin typeface="Bliss-Light"/>
                <a:cs typeface="Bliss-Light"/>
              </a:rPr>
              <a:t> id </a:t>
            </a:r>
            <a:r>
              <a:rPr lang="en-GB" baseline="30000" dirty="0" err="1" smtClean="0">
                <a:solidFill>
                  <a:srgbClr val="5A5A59"/>
                </a:solidFill>
                <a:latin typeface="Bliss-Light"/>
                <a:cs typeface="Bliss-Light"/>
              </a:rPr>
              <a:t>quiberumqui</a:t>
            </a:r>
            <a:r>
              <a:rPr lang="en-GB" baseline="30000" dirty="0" smtClean="0">
                <a:solidFill>
                  <a:srgbClr val="5A5A59"/>
                </a:solidFill>
                <a:latin typeface="Bliss-Light"/>
                <a:cs typeface="Bliss-Light"/>
              </a:rPr>
              <a:t> non </a:t>
            </a:r>
            <a:r>
              <a:rPr lang="en-GB" baseline="30000" dirty="0" err="1" smtClean="0">
                <a:solidFill>
                  <a:srgbClr val="5A5A59"/>
                </a:solidFill>
                <a:latin typeface="Bliss-Light"/>
                <a:cs typeface="Bliss-Light"/>
              </a:rPr>
              <a:t>rerovit</a:t>
            </a:r>
            <a:r>
              <a:rPr lang="en-GB" baseline="30000" dirty="0" smtClean="0">
                <a:solidFill>
                  <a:srgbClr val="5A5A59"/>
                </a:solidFill>
                <a:latin typeface="Bliss-Light"/>
                <a:cs typeface="Bliss-Light"/>
              </a:rPr>
              <a:t> era </a:t>
            </a:r>
            <a:r>
              <a:rPr lang="en-GB" baseline="30000" dirty="0" err="1" smtClean="0">
                <a:solidFill>
                  <a:srgbClr val="5A5A59"/>
                </a:solidFill>
                <a:latin typeface="Bliss-Light"/>
                <a:cs typeface="Bliss-Light"/>
              </a:rPr>
              <a:t>consequunt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accabor</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epelicabo</a:t>
            </a:r>
            <a:r>
              <a:rPr lang="en-GB" baseline="30000" dirty="0" smtClean="0">
                <a:solidFill>
                  <a:srgbClr val="5A5A59"/>
                </a:solidFill>
                <a:latin typeface="Bliss-Light"/>
                <a:cs typeface="Bliss-Light"/>
              </a:rPr>
              <a:t>. Nam, id ex </a:t>
            </a:r>
            <a:r>
              <a:rPr lang="en-GB" baseline="30000" dirty="0" err="1" smtClean="0">
                <a:solidFill>
                  <a:srgbClr val="5A5A59"/>
                </a:solidFill>
                <a:latin typeface="Bliss-Light"/>
                <a:cs typeface="Bliss-Light"/>
              </a:rPr>
              <a:t>enis</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alis</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es</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doluptas</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sunt</a:t>
            </a:r>
            <a:r>
              <a:rPr lang="en-GB" baseline="30000" dirty="0" smtClean="0">
                <a:solidFill>
                  <a:srgbClr val="5A5A59"/>
                </a:solidFill>
                <a:latin typeface="Bliss-Light"/>
                <a:cs typeface="Bliss-Light"/>
              </a:rPr>
              <a:t> pa non </a:t>
            </a:r>
            <a:r>
              <a:rPr lang="en-GB" baseline="30000" dirty="0" err="1" smtClean="0">
                <a:solidFill>
                  <a:srgbClr val="5A5A59"/>
                </a:solidFill>
                <a:latin typeface="Bliss-Light"/>
                <a:cs typeface="Bliss-Light"/>
              </a:rPr>
              <a:t>plaudam</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rateseque</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oditibusae</a:t>
            </a:r>
            <a:r>
              <a:rPr lang="en-GB" baseline="30000" dirty="0" smtClean="0">
                <a:solidFill>
                  <a:srgbClr val="5A5A59"/>
                </a:solidFill>
                <a:latin typeface="Bliss-Light"/>
                <a:cs typeface="Bliss-Light"/>
              </a:rPr>
              <a:t> is </a:t>
            </a:r>
            <a:r>
              <a:rPr lang="en-GB" baseline="30000" dirty="0" err="1" smtClean="0">
                <a:solidFill>
                  <a:srgbClr val="5A5A59"/>
                </a:solidFill>
                <a:latin typeface="Bliss-Light"/>
                <a:cs typeface="Bliss-Light"/>
              </a:rPr>
              <a:t>ut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eturem</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ea</a:t>
            </a:r>
            <a:r>
              <a:rPr lang="en-GB" baseline="30000" dirty="0" smtClean="0">
                <a:solidFill>
                  <a:srgbClr val="5A5A59"/>
                </a:solidFill>
                <a:latin typeface="Bliss-Light"/>
                <a:cs typeface="Bliss-Light"/>
              </a:rPr>
              <a:t> dent </a:t>
            </a:r>
            <a:r>
              <a:rPr lang="en-GB" baseline="30000" dirty="0" err="1" smtClean="0">
                <a:solidFill>
                  <a:srgbClr val="5A5A59"/>
                </a:solidFill>
                <a:latin typeface="Bliss-Light"/>
                <a:cs typeface="Bliss-Light"/>
              </a:rPr>
              <a:t>est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esed</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modis</a:t>
            </a:r>
            <a:r>
              <a:rPr lang="en-GB" baseline="30000" dirty="0" smtClean="0">
                <a:solidFill>
                  <a:srgbClr val="5A5A59"/>
                </a:solidFill>
                <a:latin typeface="Bliss-Light"/>
                <a:cs typeface="Bliss-Light"/>
              </a:rPr>
              <a:t> quam, quam, id </a:t>
            </a:r>
            <a:r>
              <a:rPr lang="en-GB" baseline="30000" dirty="0" err="1" smtClean="0">
                <a:solidFill>
                  <a:srgbClr val="5A5A59"/>
                </a:solidFill>
                <a:latin typeface="Bliss-Light"/>
                <a:cs typeface="Bliss-Light"/>
              </a:rPr>
              <a:t>modit</a:t>
            </a:r>
            <a:r>
              <a:rPr lang="en-GB" baseline="30000" dirty="0" smtClean="0">
                <a:solidFill>
                  <a:srgbClr val="5A5A59"/>
                </a:solidFill>
                <a:latin typeface="Bliss-Light"/>
                <a:cs typeface="Bliss-Light"/>
              </a:rPr>
              <a:t> mi, </a:t>
            </a:r>
            <a:r>
              <a:rPr lang="en-GB" baseline="30000" dirty="0" err="1" smtClean="0">
                <a:solidFill>
                  <a:srgbClr val="5A5A59"/>
                </a:solidFill>
                <a:latin typeface="Bliss-Light"/>
                <a:cs typeface="Bliss-Light"/>
              </a:rPr>
              <a:t>omnit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accusci</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magnatur</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solum</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int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ullandi</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oreium</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eos</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aut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que</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veligenim</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si</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ut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reperatio</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doluptatem</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voluptam</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est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comnim</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fugitat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iorecup</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tincti</a:t>
            </a:r>
            <a:r>
              <a:rPr lang="en-GB" baseline="30000" dirty="0" smtClean="0">
                <a:solidFill>
                  <a:srgbClr val="5A5A59"/>
                </a:solidFill>
                <a:latin typeface="Bliss-Light"/>
                <a:cs typeface="Bliss-Light"/>
              </a:rPr>
              <a:t>. </a:t>
            </a:r>
          </a:p>
          <a:p>
            <a:pPr lvl="0"/>
            <a:endParaRPr lang="en-GB" dirty="0"/>
          </a:p>
        </p:txBody>
      </p:sp>
    </p:spTree>
    <p:extLst>
      <p:ext uri="{BB962C8B-B14F-4D97-AF65-F5344CB8AC3E}">
        <p14:creationId xmlns:p14="http://schemas.microsoft.com/office/powerpoint/2010/main" val="3649499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Text Placeholder 15"/>
          <p:cNvSpPr>
            <a:spLocks noGrp="1"/>
          </p:cNvSpPr>
          <p:nvPr>
            <p:ph type="body" sz="quarter" idx="14" hasCustomPrompt="1"/>
          </p:nvPr>
        </p:nvSpPr>
        <p:spPr>
          <a:xfrm>
            <a:off x="368302" y="1044576"/>
            <a:ext cx="8418513" cy="1046163"/>
          </a:xfrm>
        </p:spPr>
        <p:txBody>
          <a:bodyPr/>
          <a:lstStyle>
            <a:lvl1pPr marL="0" marR="0" indent="0" algn="l" defTabSz="457200" rtl="0" eaLnBrk="1" fontAlgn="auto" latinLnBrk="0" hangingPunct="1">
              <a:lnSpc>
                <a:spcPct val="100000"/>
              </a:lnSpc>
              <a:spcBef>
                <a:spcPts val="0"/>
              </a:spcBef>
              <a:spcAft>
                <a:spcPts val="0"/>
              </a:spcAft>
              <a:buClrTx/>
              <a:buSzTx/>
              <a:buFont typeface="Arial"/>
              <a:buNone/>
              <a:tabLst/>
              <a:defRPr sz="3200" baseline="0">
                <a:solidFill>
                  <a:srgbClr val="E75306"/>
                </a:solidFill>
              </a:defRPr>
            </a:lvl1pPr>
          </a:lstStyle>
          <a:p>
            <a:pPr lvl="0"/>
            <a:r>
              <a:rPr lang="en-US" dirty="0" smtClean="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smtClean="0">
                <a:solidFill>
                  <a:srgbClr val="F7B385"/>
                </a:solidFill>
                <a:latin typeface="Gotham Rounded Book"/>
                <a:cs typeface="Gotham Rounded Book"/>
              </a:rPr>
              <a:t>Title 2</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sz="3100" kern="1100" spc="-50" dirty="0" smtClean="0">
              <a:solidFill>
                <a:srgbClr val="F7B385"/>
              </a:solidFill>
              <a:latin typeface="Gotham Rounded Book"/>
              <a:cs typeface="Gotham Rounded Book"/>
            </a:endParaRPr>
          </a:p>
        </p:txBody>
      </p:sp>
      <p:sp>
        <p:nvSpPr>
          <p:cNvPr id="10" name="Content Placeholder 2"/>
          <p:cNvSpPr>
            <a:spLocks noGrp="1"/>
          </p:cNvSpPr>
          <p:nvPr>
            <p:ph idx="1" hasCustomPrompt="1"/>
          </p:nvPr>
        </p:nvSpPr>
        <p:spPr>
          <a:xfrm>
            <a:off x="457200" y="2894121"/>
            <a:ext cx="8229600" cy="2829787"/>
          </a:xfrm>
          <a:prstGeom prst="rect">
            <a:avLst/>
          </a:prstGeom>
        </p:spPr>
        <p:txBody>
          <a:bodyPr/>
          <a:lstStyle>
            <a:lvl1pPr marL="0" marR="0" indent="0" algn="l" defTabSz="457200" rtl="0" eaLnBrk="1" fontAlgn="base" latinLnBrk="0" hangingPunct="1">
              <a:lnSpc>
                <a:spcPct val="150000"/>
              </a:lnSpc>
              <a:spcBef>
                <a:spcPct val="0"/>
              </a:spcBef>
              <a:spcAft>
                <a:spcPct val="0"/>
              </a:spcAft>
              <a:buClrTx/>
              <a:buSzTx/>
              <a:buFont typeface="Arial" panose="020B0604020202020204" pitchFamily="34" charset="0"/>
              <a:buNone/>
              <a:tabLst/>
              <a:defRPr>
                <a:solidFill>
                  <a:srgbClr val="DF3C06"/>
                </a:solidFill>
              </a:defRPr>
            </a:lvl1pPr>
          </a:lstStyle>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Lorem ipsum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sit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amet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consectetuer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adipiscing</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elit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commodo</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ligula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eget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massa</a:t>
            </a:r>
            <a:r>
              <a:rPr kumimoji="0" lang="en-GB" sz="1800" b="0" i="0" u="none" strike="noStrike" kern="1200" cap="none" spc="0" normalizeH="0" baseline="30000" noProof="0" dirty="0" smtClean="0">
                <a:ln>
                  <a:noFill/>
                </a:ln>
                <a:solidFill>
                  <a:prstClr val="white">
                    <a:lumMod val="50000"/>
                  </a:prstClr>
                </a:solidFill>
                <a:effectLst/>
                <a:uLnTx/>
                <a:uFillTx/>
                <a:latin typeface="Arial" panose="020B0604020202020204" pitchFamily="34" charset="0"/>
                <a:ea typeface="ＭＳ Ｐゴシック" pitchFamily="1" charset="-128"/>
                <a:cs typeface="Arial" panose="020B0604020202020204" pitchFamily="34" charset="0"/>
              </a:rPr>
              <a:t>.</a:t>
            </a:r>
          </a:p>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Lorem ipsum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sit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amet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consectetuer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adipiscing</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elit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commodo</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ligula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eget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massa</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p>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Lorem ipsum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sit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amet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consectetuer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adipiscing</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elit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commodo</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ligula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eget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massa</a:t>
            </a:r>
            <a:r>
              <a:rPr kumimoji="0" lang="en-GB" sz="1800" b="0" i="0" u="none" strike="noStrike" kern="1200" cap="none" spc="0" normalizeH="0" baseline="30000" noProof="0" dirty="0" smtClean="0">
                <a:ln>
                  <a:noFill/>
                </a:ln>
                <a:solidFill>
                  <a:prstClr val="black"/>
                </a:solidFill>
                <a:effectLst/>
                <a:uLnTx/>
                <a:uFillTx/>
                <a:latin typeface="Bliss-Light"/>
                <a:ea typeface="ＭＳ Ｐゴシック" pitchFamily="1" charset="-128"/>
                <a:cs typeface="Bliss-Light"/>
              </a:rPr>
              <a:t>.</a:t>
            </a:r>
          </a:p>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endParaRPr lang="en-US" dirty="0"/>
          </a:p>
        </p:txBody>
      </p:sp>
    </p:spTree>
    <p:extLst>
      <p:ext uri="{BB962C8B-B14F-4D97-AF65-F5344CB8AC3E}">
        <p14:creationId xmlns:p14="http://schemas.microsoft.com/office/powerpoint/2010/main" val="1545974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TextBox 8"/>
          <p:cNvSpPr txBox="1"/>
          <p:nvPr userDrawn="1"/>
        </p:nvSpPr>
        <p:spPr>
          <a:xfrm>
            <a:off x="4791075" y="2560451"/>
            <a:ext cx="3656704" cy="3470181"/>
          </a:xfrm>
          <a:prstGeom prst="rect">
            <a:avLst/>
          </a:prstGeom>
          <a:noFill/>
        </p:spPr>
        <p:txBody>
          <a:bodyPr wrap="square" rtlCol="0">
            <a:spAutoFit/>
          </a:bodyPr>
          <a:lstStyle/>
          <a:p>
            <a:pPr marL="285750" indent="-285750">
              <a:lnSpc>
                <a:spcPct val="150000"/>
              </a:lnSpc>
              <a:buFont typeface="Arial" panose="020B0604020202020204" pitchFamily="34" charset="0"/>
              <a:buChar char="•"/>
            </a:pPr>
            <a:endParaRPr lang="en-GB" baseline="30000" dirty="0" smtClean="0">
              <a:solidFill>
                <a:srgbClr val="5A5A59"/>
              </a:solidFill>
              <a:latin typeface="Bliss-Light"/>
              <a:cs typeface="Bliss-Light"/>
            </a:endParaRPr>
          </a:p>
          <a:p>
            <a:pPr>
              <a:lnSpc>
                <a:spcPct val="150000"/>
              </a:lnSpc>
            </a:pPr>
            <a:r>
              <a:rPr lang="en-GB" i="1" baseline="30000" dirty="0" smtClean="0">
                <a:solidFill>
                  <a:srgbClr val="5A5A59"/>
                </a:solidFill>
                <a:latin typeface="Bliss-Light"/>
                <a:cs typeface="Bliss-Light"/>
              </a:rPr>
              <a:t>“</a:t>
            </a:r>
            <a:r>
              <a:rPr lang="en-GB" i="1" baseline="30000" dirty="0" err="1" smtClean="0">
                <a:solidFill>
                  <a:srgbClr val="5A5A59"/>
                </a:solidFill>
                <a:latin typeface="Bliss-Light"/>
                <a:cs typeface="Bliss-Light"/>
              </a:rPr>
              <a:t>Lorem</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ipsum</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dolor</a:t>
            </a:r>
            <a:r>
              <a:rPr lang="en-GB" i="1" baseline="30000" dirty="0" smtClean="0">
                <a:solidFill>
                  <a:srgbClr val="5A5A59"/>
                </a:solidFill>
                <a:latin typeface="Bliss-Light"/>
                <a:cs typeface="Bliss-Light"/>
              </a:rPr>
              <a:t> sit </a:t>
            </a:r>
            <a:r>
              <a:rPr lang="en-GB" i="1" baseline="30000" dirty="0" err="1" smtClean="0">
                <a:solidFill>
                  <a:srgbClr val="5A5A59"/>
                </a:solidFill>
                <a:latin typeface="Bliss-Light"/>
                <a:cs typeface="Bliss-Light"/>
              </a:rPr>
              <a:t>amet</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consectetuer</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adipiscing</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elit</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Aenean</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commodo</a:t>
            </a:r>
            <a:r>
              <a:rPr lang="en-GB" i="1" baseline="30000" dirty="0" smtClean="0">
                <a:solidFill>
                  <a:srgbClr val="5A5A59"/>
                </a:solidFill>
                <a:latin typeface="Bliss-Light"/>
                <a:cs typeface="Bliss-Light"/>
              </a:rPr>
              <a:t> ligula </a:t>
            </a:r>
            <a:r>
              <a:rPr lang="en-GB" i="1" baseline="30000" dirty="0" err="1" smtClean="0">
                <a:solidFill>
                  <a:srgbClr val="5A5A59"/>
                </a:solidFill>
                <a:latin typeface="Bliss-Light"/>
                <a:cs typeface="Bliss-Light"/>
              </a:rPr>
              <a:t>eget</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dolor</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Aenean</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massa</a:t>
            </a:r>
            <a:r>
              <a:rPr lang="en-GB" i="1" baseline="30000" dirty="0" smtClean="0">
                <a:solidFill>
                  <a:srgbClr val="5A5A59"/>
                </a:solidFill>
                <a:latin typeface="Bliss-Light"/>
                <a:cs typeface="Bliss-Light"/>
              </a:rPr>
              <a:t>. Cum </a:t>
            </a:r>
            <a:r>
              <a:rPr lang="en-GB" i="1" baseline="30000" dirty="0" err="1" smtClean="0">
                <a:solidFill>
                  <a:srgbClr val="5A5A59"/>
                </a:solidFill>
                <a:latin typeface="Bliss-Light"/>
                <a:cs typeface="Bliss-Light"/>
              </a:rPr>
              <a:t>sociis</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natoque</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enatibus</a:t>
            </a:r>
            <a:r>
              <a:rPr lang="en-GB" i="1" baseline="30000" dirty="0" smtClean="0">
                <a:solidFill>
                  <a:srgbClr val="5A5A59"/>
                </a:solidFill>
                <a:latin typeface="Bliss-Light"/>
                <a:cs typeface="Bliss-Light"/>
              </a:rPr>
              <a:t>.</a:t>
            </a:r>
            <a:r>
              <a:rPr lang="en-GB" i="1" dirty="0" smtClean="0">
                <a:solidFill>
                  <a:srgbClr val="5A5A59"/>
                </a:solidFill>
                <a:latin typeface="Bliss-Light"/>
                <a:cs typeface="Bliss-Light"/>
              </a:rPr>
              <a:t> </a:t>
            </a:r>
            <a:r>
              <a:rPr lang="en-GB" i="1" baseline="30000" dirty="0" err="1">
                <a:solidFill>
                  <a:srgbClr val="5A5A59"/>
                </a:solidFill>
                <a:latin typeface="Bliss-Light"/>
                <a:cs typeface="Bliss-Light"/>
              </a:rPr>
              <a:t>Lorem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ipsum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dolor</a:t>
            </a:r>
            <a:r>
              <a:rPr lang="en-GB" i="1" baseline="30000" dirty="0">
                <a:solidFill>
                  <a:srgbClr val="5A5A59"/>
                </a:solidFill>
                <a:latin typeface="Bliss-Light"/>
                <a:cs typeface="Bliss-Light"/>
              </a:rPr>
              <a:t> sit </a:t>
            </a:r>
            <a:r>
              <a:rPr lang="en-GB" i="1" baseline="30000" dirty="0" err="1">
                <a:solidFill>
                  <a:srgbClr val="5A5A59"/>
                </a:solidFill>
                <a:latin typeface="Bliss-Light"/>
                <a:cs typeface="Bliss-Light"/>
              </a:rPr>
              <a:t>amet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consectetuer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adipiscing</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elit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commodo</a:t>
            </a:r>
            <a:r>
              <a:rPr lang="en-GB" i="1" baseline="30000" dirty="0">
                <a:solidFill>
                  <a:srgbClr val="5A5A59"/>
                </a:solidFill>
                <a:latin typeface="Bliss-Light"/>
                <a:cs typeface="Bliss-Light"/>
              </a:rPr>
              <a:t> ligula </a:t>
            </a:r>
            <a:r>
              <a:rPr lang="en-GB" i="1" baseline="30000" dirty="0" err="1">
                <a:solidFill>
                  <a:srgbClr val="5A5A59"/>
                </a:solidFill>
                <a:latin typeface="Bliss-Light"/>
                <a:cs typeface="Bliss-Light"/>
              </a:rPr>
              <a:t>eget</a:t>
            </a:r>
            <a:r>
              <a:rPr lang="en-GB" i="1" baseline="30000" dirty="0">
                <a:solidFill>
                  <a:srgbClr val="5A5A59"/>
                </a:solidFill>
                <a:latin typeface="Bliss-Light"/>
                <a:cs typeface="Bliss-Light"/>
              </a:rPr>
              <a:t> </a:t>
            </a:r>
            <a:r>
              <a:rPr lang="en-GB" i="1" baseline="30000" dirty="0" err="1" smtClean="0">
                <a:solidFill>
                  <a:srgbClr val="5A5A59"/>
                </a:solidFill>
                <a:latin typeface="Bliss-Light"/>
                <a:cs typeface="Bliss-Light"/>
              </a:rPr>
              <a:t>color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massa</a:t>
            </a:r>
            <a:r>
              <a:rPr lang="en-GB" i="1" baseline="30000" dirty="0">
                <a:solidFill>
                  <a:srgbClr val="5A5A59"/>
                </a:solidFill>
                <a:latin typeface="Bliss-Light"/>
                <a:cs typeface="Bliss-Light"/>
              </a:rPr>
              <a:t>. Cum </a:t>
            </a:r>
            <a:r>
              <a:rPr lang="en-GB" i="1" baseline="30000" dirty="0" err="1">
                <a:solidFill>
                  <a:srgbClr val="5A5A59"/>
                </a:solidFill>
                <a:latin typeface="Bliss-Light"/>
                <a:cs typeface="Bliss-Light"/>
              </a:rPr>
              <a:t>sociis</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natoque</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penatibus</a:t>
            </a:r>
            <a:r>
              <a:rPr lang="en-GB" i="1" baseline="30000" dirty="0" smtClean="0">
                <a:solidFill>
                  <a:srgbClr val="5A5A59"/>
                </a:solidFill>
                <a:latin typeface="Bliss-Light"/>
                <a:cs typeface="Bliss-Light"/>
              </a:rPr>
              <a:t>.</a:t>
            </a:r>
            <a:r>
              <a:rPr lang="en-GB" i="1" dirty="0" smtClean="0">
                <a:solidFill>
                  <a:srgbClr val="5A5A59"/>
                </a:solidFill>
                <a:latin typeface="Bliss-Light"/>
                <a:cs typeface="Bliss-Light"/>
              </a:rPr>
              <a:t>”</a:t>
            </a:r>
          </a:p>
          <a:p>
            <a:pPr algn="r">
              <a:lnSpc>
                <a:spcPct val="150000"/>
              </a:lnSpc>
            </a:pPr>
            <a:endParaRPr lang="en-GB" sz="1600" i="1" baseline="30000" dirty="0" smtClean="0">
              <a:solidFill>
                <a:srgbClr val="5A5A59"/>
              </a:solidFill>
              <a:latin typeface="Bliss-Light"/>
              <a:cs typeface="Bliss-Light"/>
            </a:endParaRPr>
          </a:p>
          <a:p>
            <a:pPr algn="r">
              <a:lnSpc>
                <a:spcPct val="150000"/>
              </a:lnSpc>
            </a:pPr>
            <a:r>
              <a:rPr lang="en-GB" b="1" baseline="30000" dirty="0" smtClean="0">
                <a:solidFill>
                  <a:srgbClr val="5A5A59"/>
                </a:solidFill>
                <a:latin typeface="Bliss-Light"/>
                <a:cs typeface="Bliss-Light"/>
              </a:rPr>
              <a:t>- Name, Organisation, Date</a:t>
            </a:r>
            <a:endParaRPr lang="en-GB" b="1" baseline="30000" dirty="0">
              <a:solidFill>
                <a:srgbClr val="5A5A59"/>
              </a:solidFill>
              <a:latin typeface="Bliss-Light"/>
              <a:cs typeface="Bliss-Light"/>
            </a:endParaRPr>
          </a:p>
          <a:p>
            <a:pPr>
              <a:lnSpc>
                <a:spcPct val="150000"/>
              </a:lnSpc>
            </a:pPr>
            <a:endParaRPr lang="en-GB" sz="1600" i="1" baseline="30000" dirty="0" smtClean="0">
              <a:solidFill>
                <a:srgbClr val="5A5A59"/>
              </a:solidFill>
              <a:latin typeface="Bliss-Light"/>
              <a:cs typeface="Bliss-Light"/>
            </a:endParaRPr>
          </a:p>
          <a:p>
            <a:pPr marL="285750" indent="-285750">
              <a:lnSpc>
                <a:spcPct val="150000"/>
              </a:lnSpc>
              <a:buFont typeface="Arial" panose="020B0604020202020204" pitchFamily="34" charset="0"/>
              <a:buChar char="•"/>
            </a:pPr>
            <a:endParaRPr lang="en-US" sz="1700" dirty="0">
              <a:solidFill>
                <a:srgbClr val="5A5A59"/>
              </a:solidFill>
              <a:latin typeface="Gotham Rounded Book"/>
              <a:cs typeface="Gotham Rounded Book"/>
            </a:endParaRPr>
          </a:p>
        </p:txBody>
      </p:sp>
      <p:sp>
        <p:nvSpPr>
          <p:cNvPr id="10" name="TextBox 9"/>
          <p:cNvSpPr txBox="1"/>
          <p:nvPr userDrawn="1"/>
        </p:nvSpPr>
        <p:spPr>
          <a:xfrm>
            <a:off x="581025" y="2560451"/>
            <a:ext cx="3656704" cy="3470181"/>
          </a:xfrm>
          <a:prstGeom prst="rect">
            <a:avLst/>
          </a:prstGeom>
          <a:noFill/>
        </p:spPr>
        <p:txBody>
          <a:bodyPr wrap="square" rtlCol="0">
            <a:spAutoFit/>
          </a:bodyPr>
          <a:lstStyle/>
          <a:p>
            <a:pPr marL="285750" indent="-285750">
              <a:lnSpc>
                <a:spcPct val="150000"/>
              </a:lnSpc>
              <a:buFont typeface="Arial" panose="020B0604020202020204" pitchFamily="34" charset="0"/>
              <a:buChar char="•"/>
            </a:pPr>
            <a:endParaRPr lang="en-GB" baseline="30000" dirty="0" smtClean="0">
              <a:solidFill>
                <a:srgbClr val="5A5A59"/>
              </a:solidFill>
              <a:latin typeface="Bliss-Light"/>
              <a:cs typeface="Bliss-Light"/>
            </a:endParaRPr>
          </a:p>
          <a:p>
            <a:pPr>
              <a:lnSpc>
                <a:spcPct val="150000"/>
              </a:lnSpc>
            </a:pPr>
            <a:r>
              <a:rPr lang="en-GB" i="1" baseline="30000" dirty="0" smtClean="0">
                <a:solidFill>
                  <a:srgbClr val="5A5A59"/>
                </a:solidFill>
                <a:latin typeface="Bliss-Light"/>
                <a:cs typeface="Bliss-Light"/>
              </a:rPr>
              <a:t>“</a:t>
            </a:r>
            <a:r>
              <a:rPr lang="en-GB" i="1" baseline="30000" dirty="0" err="1" smtClean="0">
                <a:solidFill>
                  <a:srgbClr val="5A5A59"/>
                </a:solidFill>
                <a:latin typeface="Bliss-Light"/>
                <a:cs typeface="Bliss-Light"/>
              </a:rPr>
              <a:t>Lorem</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ipsum</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dolor</a:t>
            </a:r>
            <a:r>
              <a:rPr lang="en-GB" i="1" baseline="30000" dirty="0" smtClean="0">
                <a:solidFill>
                  <a:srgbClr val="5A5A59"/>
                </a:solidFill>
                <a:latin typeface="Bliss-Light"/>
                <a:cs typeface="Bliss-Light"/>
              </a:rPr>
              <a:t> sit </a:t>
            </a:r>
            <a:r>
              <a:rPr lang="en-GB" i="1" baseline="30000" dirty="0" err="1" smtClean="0">
                <a:solidFill>
                  <a:srgbClr val="5A5A59"/>
                </a:solidFill>
                <a:latin typeface="Bliss-Light"/>
                <a:cs typeface="Bliss-Light"/>
              </a:rPr>
              <a:t>amet</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consectetuer</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adipiscing</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elit</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Aenean</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commodo</a:t>
            </a:r>
            <a:r>
              <a:rPr lang="en-GB" i="1" baseline="30000" dirty="0" smtClean="0">
                <a:solidFill>
                  <a:srgbClr val="5A5A59"/>
                </a:solidFill>
                <a:latin typeface="Bliss-Light"/>
                <a:cs typeface="Bliss-Light"/>
              </a:rPr>
              <a:t> ligula </a:t>
            </a:r>
            <a:r>
              <a:rPr lang="en-GB" i="1" baseline="30000" dirty="0" err="1" smtClean="0">
                <a:solidFill>
                  <a:srgbClr val="5A5A59"/>
                </a:solidFill>
                <a:latin typeface="Bliss-Light"/>
                <a:cs typeface="Bliss-Light"/>
              </a:rPr>
              <a:t>eget</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dolor</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Aenean</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massa</a:t>
            </a:r>
            <a:r>
              <a:rPr lang="en-GB" i="1" baseline="30000" dirty="0" smtClean="0">
                <a:solidFill>
                  <a:srgbClr val="5A5A59"/>
                </a:solidFill>
                <a:latin typeface="Bliss-Light"/>
                <a:cs typeface="Bliss-Light"/>
              </a:rPr>
              <a:t>. Cum </a:t>
            </a:r>
            <a:r>
              <a:rPr lang="en-GB" i="1" baseline="30000" dirty="0" err="1" smtClean="0">
                <a:solidFill>
                  <a:srgbClr val="5A5A59"/>
                </a:solidFill>
                <a:latin typeface="Bliss-Light"/>
                <a:cs typeface="Bliss-Light"/>
              </a:rPr>
              <a:t>sociis</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natoque</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enatibus</a:t>
            </a:r>
            <a:r>
              <a:rPr lang="en-GB" i="1" baseline="30000" dirty="0" smtClean="0">
                <a:solidFill>
                  <a:srgbClr val="5A5A59"/>
                </a:solidFill>
                <a:latin typeface="Bliss-Light"/>
                <a:cs typeface="Bliss-Light"/>
              </a:rPr>
              <a:t>.</a:t>
            </a:r>
            <a:r>
              <a:rPr lang="en-GB" i="1" dirty="0" smtClean="0">
                <a:solidFill>
                  <a:srgbClr val="5A5A59"/>
                </a:solidFill>
                <a:latin typeface="Bliss-Light"/>
                <a:cs typeface="Bliss-Light"/>
              </a:rPr>
              <a:t> </a:t>
            </a:r>
            <a:r>
              <a:rPr lang="en-GB" i="1" baseline="30000" dirty="0" err="1">
                <a:solidFill>
                  <a:srgbClr val="5A5A59"/>
                </a:solidFill>
                <a:latin typeface="Bliss-Light"/>
                <a:cs typeface="Bliss-Light"/>
              </a:rPr>
              <a:t>Lorem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ipsum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dolor</a:t>
            </a:r>
            <a:r>
              <a:rPr lang="en-GB" i="1" baseline="30000" dirty="0">
                <a:solidFill>
                  <a:srgbClr val="5A5A59"/>
                </a:solidFill>
                <a:latin typeface="Bliss-Light"/>
                <a:cs typeface="Bliss-Light"/>
              </a:rPr>
              <a:t> sit </a:t>
            </a:r>
            <a:r>
              <a:rPr lang="en-GB" i="1" baseline="30000" dirty="0" err="1">
                <a:solidFill>
                  <a:srgbClr val="5A5A59"/>
                </a:solidFill>
                <a:latin typeface="Bliss-Light"/>
                <a:cs typeface="Bliss-Light"/>
              </a:rPr>
              <a:t>amet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consectetuer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adipiscing</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elit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commodo</a:t>
            </a:r>
            <a:r>
              <a:rPr lang="en-GB" i="1" baseline="30000" dirty="0">
                <a:solidFill>
                  <a:srgbClr val="5A5A59"/>
                </a:solidFill>
                <a:latin typeface="Bliss-Light"/>
                <a:cs typeface="Bliss-Light"/>
              </a:rPr>
              <a:t> ligula </a:t>
            </a:r>
            <a:r>
              <a:rPr lang="en-GB" i="1" baseline="30000" dirty="0" err="1">
                <a:solidFill>
                  <a:srgbClr val="5A5A59"/>
                </a:solidFill>
                <a:latin typeface="Bliss-Light"/>
                <a:cs typeface="Bliss-Light"/>
              </a:rPr>
              <a:t>eget</a:t>
            </a:r>
            <a:r>
              <a:rPr lang="en-GB" i="1" baseline="30000" dirty="0">
                <a:solidFill>
                  <a:srgbClr val="5A5A59"/>
                </a:solidFill>
                <a:latin typeface="Bliss-Light"/>
                <a:cs typeface="Bliss-Light"/>
              </a:rPr>
              <a:t> </a:t>
            </a:r>
            <a:r>
              <a:rPr lang="en-GB" i="1" baseline="30000" dirty="0" err="1" smtClean="0">
                <a:solidFill>
                  <a:srgbClr val="5A5A59"/>
                </a:solidFill>
                <a:latin typeface="Bliss-Light"/>
                <a:cs typeface="Bliss-Light"/>
              </a:rPr>
              <a:t>color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massa</a:t>
            </a:r>
            <a:r>
              <a:rPr lang="en-GB" i="1" baseline="30000" dirty="0">
                <a:solidFill>
                  <a:srgbClr val="5A5A59"/>
                </a:solidFill>
                <a:latin typeface="Bliss-Light"/>
                <a:cs typeface="Bliss-Light"/>
              </a:rPr>
              <a:t>. Cum </a:t>
            </a:r>
            <a:r>
              <a:rPr lang="en-GB" i="1" baseline="30000" dirty="0" err="1">
                <a:solidFill>
                  <a:srgbClr val="5A5A59"/>
                </a:solidFill>
                <a:latin typeface="Bliss-Light"/>
                <a:cs typeface="Bliss-Light"/>
              </a:rPr>
              <a:t>sociis</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natoque</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penatibus</a:t>
            </a:r>
            <a:r>
              <a:rPr lang="en-GB" i="1" baseline="30000" dirty="0" smtClean="0">
                <a:solidFill>
                  <a:srgbClr val="5A5A59"/>
                </a:solidFill>
                <a:latin typeface="Bliss-Light"/>
                <a:cs typeface="Bliss-Light"/>
              </a:rPr>
              <a:t>.</a:t>
            </a:r>
            <a:r>
              <a:rPr lang="en-GB" i="1" dirty="0" smtClean="0">
                <a:solidFill>
                  <a:srgbClr val="5A5A59"/>
                </a:solidFill>
                <a:latin typeface="Bliss-Light"/>
                <a:cs typeface="Bliss-Light"/>
              </a:rPr>
              <a:t>”</a:t>
            </a:r>
          </a:p>
          <a:p>
            <a:pPr algn="r">
              <a:lnSpc>
                <a:spcPct val="150000"/>
              </a:lnSpc>
            </a:pPr>
            <a:endParaRPr lang="en-GB" sz="1600" b="1" i="1" baseline="30000" dirty="0" smtClean="0">
              <a:solidFill>
                <a:srgbClr val="5A5A59"/>
              </a:solidFill>
              <a:latin typeface="Bliss-Light"/>
              <a:cs typeface="Bliss-Light"/>
            </a:endParaRPr>
          </a:p>
          <a:p>
            <a:pPr algn="r">
              <a:lnSpc>
                <a:spcPct val="150000"/>
              </a:lnSpc>
            </a:pPr>
            <a:r>
              <a:rPr lang="en-GB" b="1" baseline="30000" dirty="0" smtClean="0">
                <a:solidFill>
                  <a:srgbClr val="5A5A59"/>
                </a:solidFill>
                <a:latin typeface="Bliss-Light"/>
                <a:cs typeface="Bliss-Light"/>
              </a:rPr>
              <a:t>- Name, Organisation, Date</a:t>
            </a:r>
            <a:endParaRPr lang="en-GB" b="1" baseline="30000" dirty="0">
              <a:solidFill>
                <a:srgbClr val="5A5A59"/>
              </a:solidFill>
              <a:latin typeface="Bliss-Light"/>
              <a:cs typeface="Bliss-Light"/>
            </a:endParaRPr>
          </a:p>
          <a:p>
            <a:pPr>
              <a:lnSpc>
                <a:spcPct val="150000"/>
              </a:lnSpc>
            </a:pPr>
            <a:endParaRPr lang="en-GB" sz="1600" i="1" baseline="30000" dirty="0" smtClean="0">
              <a:solidFill>
                <a:srgbClr val="5A5A59"/>
              </a:solidFill>
              <a:latin typeface="Bliss-Light"/>
              <a:cs typeface="Bliss-Light"/>
            </a:endParaRPr>
          </a:p>
          <a:p>
            <a:pPr marL="285750" indent="-285750">
              <a:lnSpc>
                <a:spcPct val="150000"/>
              </a:lnSpc>
              <a:buFont typeface="Arial" panose="020B0604020202020204" pitchFamily="34" charset="0"/>
              <a:buChar char="•"/>
            </a:pPr>
            <a:endParaRPr lang="en-US" sz="1700" dirty="0">
              <a:solidFill>
                <a:srgbClr val="5A5A59"/>
              </a:solidFill>
              <a:latin typeface="Gotham Rounded Book"/>
              <a:cs typeface="Gotham Rounded Book"/>
            </a:endParaRPr>
          </a:p>
        </p:txBody>
      </p:sp>
      <p:sp>
        <p:nvSpPr>
          <p:cNvPr id="11" name="Text Placeholder 15"/>
          <p:cNvSpPr>
            <a:spLocks noGrp="1"/>
          </p:cNvSpPr>
          <p:nvPr>
            <p:ph type="body" sz="quarter" idx="14" hasCustomPrompt="1"/>
          </p:nvPr>
        </p:nvSpPr>
        <p:spPr>
          <a:xfrm>
            <a:off x="368302" y="1044576"/>
            <a:ext cx="8418513" cy="1046163"/>
          </a:xfrm>
        </p:spPr>
        <p:txBody>
          <a:bodyPr/>
          <a:lstStyle>
            <a:lvl1pPr marL="0" marR="0" indent="0" algn="l" defTabSz="457200" rtl="0" eaLnBrk="1" fontAlgn="auto" latinLnBrk="0" hangingPunct="1">
              <a:lnSpc>
                <a:spcPct val="100000"/>
              </a:lnSpc>
              <a:spcBef>
                <a:spcPts val="0"/>
              </a:spcBef>
              <a:spcAft>
                <a:spcPts val="0"/>
              </a:spcAft>
              <a:buClrTx/>
              <a:buSzTx/>
              <a:buFont typeface="Arial"/>
              <a:buNone/>
              <a:tabLst/>
              <a:defRPr sz="3200" baseline="0">
                <a:solidFill>
                  <a:srgbClr val="E75306"/>
                </a:solidFill>
              </a:defRPr>
            </a:lvl1pPr>
          </a:lstStyle>
          <a:p>
            <a:pPr lvl="0"/>
            <a:r>
              <a:rPr lang="en-US" dirty="0" smtClean="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smtClean="0">
                <a:solidFill>
                  <a:srgbClr val="F7B385"/>
                </a:solidFill>
                <a:latin typeface="Gotham Rounded Book"/>
                <a:cs typeface="Gotham Rounded Book"/>
              </a:rPr>
              <a:t>Title 2</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sz="3100" kern="1100" spc="-50" dirty="0" smtClean="0">
              <a:solidFill>
                <a:srgbClr val="F7B385"/>
              </a:solidFill>
              <a:latin typeface="Gotham Rounded Book"/>
              <a:cs typeface="Gotham Rounded Book"/>
            </a:endParaRPr>
          </a:p>
        </p:txBody>
      </p:sp>
    </p:spTree>
    <p:extLst>
      <p:ext uri="{BB962C8B-B14F-4D97-AF65-F5344CB8AC3E}">
        <p14:creationId xmlns:p14="http://schemas.microsoft.com/office/powerpoint/2010/main" val="3581012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graphicFrame>
        <p:nvGraphicFramePr>
          <p:cNvPr id="11" name="Table 10"/>
          <p:cNvGraphicFramePr>
            <a:graphicFrameLocks noGrp="1"/>
          </p:cNvGraphicFramePr>
          <p:nvPr userDrawn="1">
            <p:extLst>
              <p:ext uri="{D42A27DB-BD31-4B8C-83A1-F6EECF244321}">
                <p14:modId xmlns:p14="http://schemas.microsoft.com/office/powerpoint/2010/main" val="152538746"/>
              </p:ext>
            </p:extLst>
          </p:nvPr>
        </p:nvGraphicFramePr>
        <p:xfrm>
          <a:off x="481547" y="2770557"/>
          <a:ext cx="5759450" cy="3007275"/>
        </p:xfrm>
        <a:graphic>
          <a:graphicData uri="http://schemas.openxmlformats.org/drawingml/2006/table">
            <a:tbl>
              <a:tblPr firstRow="1" bandRow="1">
                <a:tableStyleId>{46F890A9-2807-4EBB-B81D-B2AA78EC7F39}</a:tableStyleId>
              </a:tblPr>
              <a:tblGrid>
                <a:gridCol w="2879725"/>
                <a:gridCol w="2879725"/>
              </a:tblGrid>
              <a:tr h="604893">
                <a:tc gridSpan="2">
                  <a:txBody>
                    <a:bodyPr/>
                    <a:lstStyle/>
                    <a:p>
                      <a:pPr algn="l"/>
                      <a:r>
                        <a:rPr lang="en-GB" sz="1900" dirty="0" smtClean="0">
                          <a:latin typeface="Bliss-Light"/>
                        </a:rPr>
                        <a:t>Table Heading</a:t>
                      </a:r>
                      <a:endParaRPr lang="en-GB" sz="1900" dirty="0">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5306"/>
                    </a:solidFill>
                  </a:tcPr>
                </a:tc>
                <a:tc hMerge="1">
                  <a:txBody>
                    <a:bodyPr/>
                    <a:lstStyle/>
                    <a:p>
                      <a:endParaRPr lang="en-GB" dirty="0">
                        <a:latin typeface="Bliss-Ligh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3C06"/>
                    </a:solidFill>
                  </a:tcPr>
                </a:tc>
              </a:tr>
              <a:tr h="36794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smtClean="0">
                          <a:solidFill>
                            <a:srgbClr val="5A5A59"/>
                          </a:solidFill>
                          <a:latin typeface="Bliss-Light"/>
                        </a:rPr>
                        <a:t>Text</a:t>
                      </a:r>
                      <a:r>
                        <a:rPr lang="en-US" sz="1500" baseline="0" dirty="0" smtClean="0">
                          <a:solidFill>
                            <a:srgbClr val="5A5A59"/>
                          </a:solidFill>
                          <a:latin typeface="Bliss-Light"/>
                        </a:rPr>
                        <a:t> </a:t>
                      </a:r>
                      <a:endParaRPr lang="en-GB" sz="15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smtClean="0">
                          <a:solidFill>
                            <a:srgbClr val="5A5A59"/>
                          </a:solidFill>
                          <a:latin typeface="Bliss-Light"/>
                        </a:rPr>
                        <a:t>Text</a:t>
                      </a:r>
                      <a:r>
                        <a:rPr lang="en-US" sz="1500" baseline="0" dirty="0" smtClean="0">
                          <a:solidFill>
                            <a:srgbClr val="5A5A59"/>
                          </a:solidFill>
                          <a:latin typeface="Bliss-Light"/>
                        </a:rPr>
                        <a:t> </a:t>
                      </a:r>
                      <a:endParaRPr lang="en-GB" sz="15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r>
              <a:tr h="35323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smtClean="0">
                          <a:solidFill>
                            <a:srgbClr val="5A5A59"/>
                          </a:solidFill>
                          <a:latin typeface="Bliss-Light"/>
                        </a:rPr>
                        <a:t>Text</a:t>
                      </a:r>
                      <a:r>
                        <a:rPr lang="en-US" sz="1500" baseline="0" dirty="0" smtClean="0">
                          <a:solidFill>
                            <a:srgbClr val="5A5A59"/>
                          </a:solidFill>
                          <a:latin typeface="Bliss-Light"/>
                        </a:rPr>
                        <a:t> </a:t>
                      </a:r>
                      <a:endParaRPr lang="en-GB" sz="15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smtClean="0">
                          <a:solidFill>
                            <a:srgbClr val="5A5A59"/>
                          </a:solidFill>
                          <a:latin typeface="Bliss-Light"/>
                        </a:rPr>
                        <a:t>Text</a:t>
                      </a:r>
                      <a:r>
                        <a:rPr lang="en-US" sz="1500" baseline="0" dirty="0" smtClean="0">
                          <a:solidFill>
                            <a:srgbClr val="5A5A59"/>
                          </a:solidFill>
                          <a:latin typeface="Bliss-Light"/>
                        </a:rPr>
                        <a:t> </a:t>
                      </a:r>
                      <a:endParaRPr lang="en-GB" sz="15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smtClean="0">
                          <a:solidFill>
                            <a:srgbClr val="5A5A59"/>
                          </a:solidFill>
                          <a:latin typeface="Bliss-Light"/>
                        </a:rPr>
                        <a:t>Text</a:t>
                      </a:r>
                      <a:r>
                        <a:rPr lang="en-US" sz="1500" baseline="0" dirty="0" smtClean="0">
                          <a:solidFill>
                            <a:srgbClr val="5A5A59"/>
                          </a:solidFill>
                          <a:latin typeface="Bliss-Light"/>
                        </a:rPr>
                        <a:t> </a:t>
                      </a:r>
                      <a:endParaRPr lang="en-GB" sz="15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smtClean="0">
                          <a:solidFill>
                            <a:srgbClr val="5A5A59"/>
                          </a:solidFill>
                          <a:latin typeface="Bliss-Light"/>
                        </a:rPr>
                        <a:t>Text</a:t>
                      </a:r>
                      <a:r>
                        <a:rPr lang="en-US" sz="1500" baseline="0" dirty="0" smtClean="0">
                          <a:solidFill>
                            <a:srgbClr val="5A5A59"/>
                          </a:solidFill>
                          <a:latin typeface="Bliss-Light"/>
                        </a:rPr>
                        <a:t> </a:t>
                      </a:r>
                      <a:endParaRPr lang="en-GB" sz="15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smtClean="0">
                          <a:solidFill>
                            <a:srgbClr val="5A5A59"/>
                          </a:solidFill>
                          <a:latin typeface="Bliss-Light"/>
                        </a:rPr>
                        <a:t>Text</a:t>
                      </a:r>
                      <a:r>
                        <a:rPr lang="en-US" sz="1500" baseline="0" dirty="0" smtClean="0">
                          <a:solidFill>
                            <a:srgbClr val="5A5A59"/>
                          </a:solidFill>
                          <a:latin typeface="Bliss-Light"/>
                        </a:rPr>
                        <a:t> </a:t>
                      </a:r>
                      <a:endParaRPr lang="en-GB" sz="15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smtClean="0">
                          <a:solidFill>
                            <a:srgbClr val="5A5A59"/>
                          </a:solidFill>
                          <a:latin typeface="Bliss-Light"/>
                        </a:rPr>
                        <a:t>Text</a:t>
                      </a:r>
                      <a:r>
                        <a:rPr lang="en-US" sz="1500" baseline="0" dirty="0" smtClean="0">
                          <a:solidFill>
                            <a:srgbClr val="5A5A59"/>
                          </a:solidFill>
                          <a:latin typeface="Bliss-Light"/>
                        </a:rPr>
                        <a:t> </a:t>
                      </a:r>
                      <a:endParaRPr lang="en-GB" sz="15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smtClean="0">
                          <a:solidFill>
                            <a:srgbClr val="5A5A59"/>
                          </a:solidFill>
                          <a:latin typeface="Bliss-Light"/>
                        </a:rPr>
                        <a:t>Text</a:t>
                      </a:r>
                      <a:r>
                        <a:rPr lang="en-US" sz="1500" baseline="0" dirty="0" smtClean="0">
                          <a:solidFill>
                            <a:srgbClr val="5A5A59"/>
                          </a:solidFill>
                          <a:latin typeface="Bliss-Light"/>
                        </a:rPr>
                        <a:t> </a:t>
                      </a:r>
                      <a:endParaRPr lang="en-GB" sz="15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smtClean="0">
                          <a:solidFill>
                            <a:srgbClr val="5A5A59"/>
                          </a:solidFill>
                          <a:latin typeface="Bliss-Light"/>
                        </a:rPr>
                        <a:t>Text</a:t>
                      </a:r>
                      <a:r>
                        <a:rPr lang="en-US" sz="1500" baseline="0" dirty="0" smtClean="0">
                          <a:solidFill>
                            <a:srgbClr val="5A5A59"/>
                          </a:solidFill>
                          <a:latin typeface="Bliss-Light"/>
                        </a:rPr>
                        <a:t> </a:t>
                      </a:r>
                      <a:endParaRPr lang="en-GB" sz="15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smtClean="0">
                          <a:solidFill>
                            <a:srgbClr val="5A5A59"/>
                          </a:solidFill>
                          <a:latin typeface="Bliss-Light"/>
                        </a:rPr>
                        <a:t>Text</a:t>
                      </a:r>
                      <a:r>
                        <a:rPr lang="en-US" sz="1500" baseline="0" dirty="0" smtClean="0">
                          <a:solidFill>
                            <a:srgbClr val="5A5A59"/>
                          </a:solidFill>
                          <a:latin typeface="Bliss-Light"/>
                        </a:rPr>
                        <a:t> </a:t>
                      </a:r>
                      <a:endParaRPr lang="en-GB" sz="15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smtClean="0">
                          <a:solidFill>
                            <a:srgbClr val="5A5A59"/>
                          </a:solidFill>
                          <a:latin typeface="Bliss-Light"/>
                        </a:rPr>
                        <a:t>Text</a:t>
                      </a:r>
                      <a:r>
                        <a:rPr lang="en-US" sz="1500" baseline="0" dirty="0" smtClean="0">
                          <a:solidFill>
                            <a:srgbClr val="5A5A59"/>
                          </a:solidFill>
                          <a:latin typeface="Bliss-Light"/>
                        </a:rPr>
                        <a:t> </a:t>
                      </a:r>
                      <a:endParaRPr lang="en-GB" sz="15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smtClean="0">
                          <a:solidFill>
                            <a:srgbClr val="5A5A59"/>
                          </a:solidFill>
                          <a:latin typeface="Bliss-Light"/>
                        </a:rPr>
                        <a:t>Text</a:t>
                      </a:r>
                      <a:r>
                        <a:rPr lang="en-US" sz="1500" baseline="0" dirty="0" smtClean="0">
                          <a:solidFill>
                            <a:srgbClr val="5A5A59"/>
                          </a:solidFill>
                          <a:latin typeface="Bliss-Light"/>
                        </a:rPr>
                        <a:t> </a:t>
                      </a:r>
                      <a:endParaRPr lang="en-GB" sz="15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500" dirty="0" smtClean="0">
                          <a:solidFill>
                            <a:srgbClr val="5A5A59"/>
                          </a:solidFill>
                          <a:latin typeface="Bliss-Light"/>
                        </a:rPr>
                        <a:t>Text</a:t>
                      </a:r>
                      <a:r>
                        <a:rPr lang="en-US" sz="1500" baseline="0" dirty="0" smtClean="0">
                          <a:solidFill>
                            <a:srgbClr val="5A5A59"/>
                          </a:solidFill>
                          <a:latin typeface="Bliss-Light"/>
                        </a:rPr>
                        <a:t> </a:t>
                      </a:r>
                      <a:endParaRPr lang="en-GB" sz="1500" dirty="0" smtClean="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2" name="Text Placeholder 15"/>
          <p:cNvSpPr>
            <a:spLocks noGrp="1"/>
          </p:cNvSpPr>
          <p:nvPr>
            <p:ph type="body" sz="quarter" idx="14" hasCustomPrompt="1"/>
          </p:nvPr>
        </p:nvSpPr>
        <p:spPr>
          <a:xfrm>
            <a:off x="368302" y="1044576"/>
            <a:ext cx="8418513" cy="1046163"/>
          </a:xfrm>
        </p:spPr>
        <p:txBody>
          <a:bodyPr/>
          <a:lstStyle>
            <a:lvl1pPr marL="0" marR="0" indent="0" algn="l" defTabSz="457200" rtl="0" eaLnBrk="1" fontAlgn="auto" latinLnBrk="0" hangingPunct="1">
              <a:lnSpc>
                <a:spcPct val="100000"/>
              </a:lnSpc>
              <a:spcBef>
                <a:spcPts val="0"/>
              </a:spcBef>
              <a:spcAft>
                <a:spcPts val="0"/>
              </a:spcAft>
              <a:buClrTx/>
              <a:buSzTx/>
              <a:buFont typeface="Arial"/>
              <a:buNone/>
              <a:tabLst/>
              <a:defRPr sz="3200" baseline="0">
                <a:solidFill>
                  <a:srgbClr val="E75306"/>
                </a:solidFill>
              </a:defRPr>
            </a:lvl1pPr>
          </a:lstStyle>
          <a:p>
            <a:pPr lvl="0"/>
            <a:r>
              <a:rPr lang="en-US" dirty="0" smtClean="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smtClean="0">
                <a:solidFill>
                  <a:srgbClr val="F7B385"/>
                </a:solidFill>
                <a:latin typeface="Gotham Rounded Book"/>
                <a:cs typeface="Gotham Rounded Book"/>
              </a:rPr>
              <a:t>Title 2</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sz="3100" kern="1100" spc="-50" dirty="0" smtClean="0">
              <a:solidFill>
                <a:srgbClr val="F7B385"/>
              </a:solidFill>
              <a:latin typeface="Gotham Rounded Book"/>
              <a:cs typeface="Gotham Rounded Book"/>
            </a:endParaRPr>
          </a:p>
        </p:txBody>
      </p:sp>
    </p:spTree>
    <p:extLst>
      <p:ext uri="{BB962C8B-B14F-4D97-AF65-F5344CB8AC3E}">
        <p14:creationId xmlns:p14="http://schemas.microsoft.com/office/powerpoint/2010/main" val="222607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ext Placeholder 15"/>
          <p:cNvSpPr>
            <a:spLocks noGrp="1"/>
          </p:cNvSpPr>
          <p:nvPr>
            <p:ph type="body" sz="quarter" idx="14" hasCustomPrompt="1"/>
          </p:nvPr>
        </p:nvSpPr>
        <p:spPr>
          <a:xfrm>
            <a:off x="368302" y="1044576"/>
            <a:ext cx="8418513" cy="1046163"/>
          </a:xfrm>
        </p:spPr>
        <p:txBody>
          <a:bodyPr/>
          <a:lstStyle>
            <a:lvl1pPr marL="0" marR="0" indent="0" algn="l" defTabSz="457200" rtl="0" eaLnBrk="1" fontAlgn="auto" latinLnBrk="0" hangingPunct="1">
              <a:lnSpc>
                <a:spcPct val="100000"/>
              </a:lnSpc>
              <a:spcBef>
                <a:spcPts val="0"/>
              </a:spcBef>
              <a:spcAft>
                <a:spcPts val="0"/>
              </a:spcAft>
              <a:buClrTx/>
              <a:buSzTx/>
              <a:buFont typeface="Arial"/>
              <a:buNone/>
              <a:tabLst/>
              <a:defRPr sz="3200" baseline="0">
                <a:solidFill>
                  <a:srgbClr val="E75306"/>
                </a:solidFill>
              </a:defRPr>
            </a:lvl1pPr>
          </a:lstStyle>
          <a:p>
            <a:pPr lvl="0"/>
            <a:r>
              <a:rPr lang="en-US" dirty="0" smtClean="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smtClean="0">
                <a:solidFill>
                  <a:srgbClr val="F7B385"/>
                </a:solidFill>
                <a:latin typeface="Gotham Rounded Book"/>
                <a:cs typeface="Gotham Rounded Book"/>
              </a:rPr>
              <a:t>Title 2</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sz="3100" kern="1100" spc="-50" dirty="0" smtClean="0">
              <a:solidFill>
                <a:srgbClr val="F7B385"/>
              </a:solidFill>
              <a:latin typeface="Gotham Rounded Book"/>
              <a:cs typeface="Gotham Rounded Book"/>
            </a:endParaRPr>
          </a:p>
        </p:txBody>
      </p:sp>
    </p:spTree>
    <p:extLst>
      <p:ext uri="{BB962C8B-B14F-4D97-AF65-F5344CB8AC3E}">
        <p14:creationId xmlns:p14="http://schemas.microsoft.com/office/powerpoint/2010/main" val="2378317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ftr" sz="quarter" idx="10"/>
          </p:nvPr>
        </p:nvSpPr>
        <p:spPr>
          <a:xfrm>
            <a:off x="2514600" y="6248400"/>
            <a:ext cx="2895600" cy="457200"/>
          </a:xfrm>
          <a:prstGeom prst="rect">
            <a:avLst/>
          </a:prstGeom>
          <a:ln/>
        </p:spPr>
        <p:txBody>
          <a:bodyPr/>
          <a:lstStyle>
            <a:lvl1pPr>
              <a:defRPr/>
            </a:lvl1pPr>
          </a:lstStyle>
          <a:p>
            <a:pPr>
              <a:defRPr/>
            </a:pPr>
            <a:endParaRPr lang="en-GB"/>
          </a:p>
        </p:txBody>
      </p:sp>
      <p:sp>
        <p:nvSpPr>
          <p:cNvPr id="5" name="Rectangle 6"/>
          <p:cNvSpPr>
            <a:spLocks noGrp="1" noChangeArrowheads="1"/>
          </p:cNvSpPr>
          <p:nvPr>
            <p:ph type="sldNum" sz="quarter" idx="11"/>
          </p:nvPr>
        </p:nvSpPr>
        <p:spPr>
          <a:xfrm>
            <a:off x="6553200" y="6248400"/>
            <a:ext cx="1905000" cy="457200"/>
          </a:xfrm>
          <a:prstGeom prst="rect">
            <a:avLst/>
          </a:prstGeom>
          <a:ln/>
        </p:spPr>
        <p:txBody>
          <a:bodyPr/>
          <a:lstStyle>
            <a:lvl1pPr>
              <a:defRPr/>
            </a:lvl1pPr>
          </a:lstStyle>
          <a:p>
            <a:pPr>
              <a:defRPr/>
            </a:pPr>
            <a:fld id="{FBCDF05E-0434-4D9E-A45E-CE9212DC932C}" type="slidenum">
              <a:rPr lang="en-GB"/>
              <a:pPr>
                <a:defRPr/>
              </a:pPr>
              <a:t>‹#›</a:t>
            </a:fld>
            <a:endParaRPr lang="en-GB"/>
          </a:p>
        </p:txBody>
      </p:sp>
    </p:spTree>
    <p:extLst>
      <p:ext uri="{BB962C8B-B14F-4D97-AF65-F5344CB8AC3E}">
        <p14:creationId xmlns:p14="http://schemas.microsoft.com/office/powerpoint/2010/main" val="3998711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t="-1" b="-1"/>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descr="Z:\Pictures\logos\WJEC_Logo_RGB.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79512" y="5949280"/>
            <a:ext cx="701740" cy="70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3000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070284"/>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2470069"/>
            <a:ext cx="8229600" cy="3489841"/>
          </a:xfrm>
          <a:prstGeom prst="rect">
            <a:avLst/>
          </a:prstGeom>
        </p:spPr>
        <p:txBody>
          <a:bodyPr vert="horz" lIns="91440" tIns="45720" rIns="91440" bIns="45720" rtlCol="0">
            <a:normAutofit/>
          </a:bodyPr>
          <a:lstStyle/>
          <a:p>
            <a:pPr lvl="0"/>
            <a:endParaRPr lang="en-US" dirty="0"/>
          </a:p>
        </p:txBody>
      </p:sp>
      <p:pic>
        <p:nvPicPr>
          <p:cNvPr id="7" name="Picture 4" descr="Y:\Tools and Systems\Educational Support\Marketing and Communications\Jay\Banners\Power Point\EDUQAS-POWERPOINTheader.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0" y="1"/>
            <a:ext cx="9144000" cy="13089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98231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5" r:id="rId5"/>
    <p:sldLayoutId id="2147483656" r:id="rId6"/>
    <p:sldLayoutId id="2147483659" r:id="rId7"/>
  </p:sldLayoutIdLst>
  <p:txStyles>
    <p:titleStyle>
      <a:lvl1pPr algn="l" defTabSz="457200" rtl="0" eaLnBrk="1" latinLnBrk="0" hangingPunct="1">
        <a:spcBef>
          <a:spcPct val="0"/>
        </a:spcBef>
        <a:buNone/>
        <a:defRPr sz="3200" kern="1200">
          <a:solidFill>
            <a:srgbClr val="DF3C06"/>
          </a:solidFill>
          <a:latin typeface="Arial" panose="020B0604020202020204" pitchFamily="34" charset="0"/>
          <a:ea typeface="+mj-ea"/>
          <a:cs typeface="Arial" panose="020B0604020202020204" pitchFamily="34" charset="0"/>
        </a:defRPr>
      </a:lvl1pPr>
    </p:titleStyle>
    <p:bodyStyle>
      <a:lvl1pPr marL="0" indent="0" algn="l" defTabSz="457200" rtl="0" eaLnBrk="1" latinLnBrk="0" hangingPunct="1">
        <a:spcBef>
          <a:spcPct val="20000"/>
        </a:spcBef>
        <a:buFont typeface="Arial"/>
        <a:buNone/>
        <a:defRPr sz="20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5.png"/><Relationship Id="rId7" Type="http://schemas.openxmlformats.org/officeDocument/2006/relationships/diagramColors" Target="../diagrams/colors1.xml"/><Relationship Id="rId2" Type="http://schemas.openxmlformats.org/officeDocument/2006/relationships/notesSlide" Target="../notesSlides/notesSlide13.xml"/><Relationship Id="rId1" Type="http://schemas.openxmlformats.org/officeDocument/2006/relationships/slideLayout" Target="../slideLayouts/slideLayout6.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6.xml"/><Relationship Id="rId4" Type="http://schemas.openxmlformats.org/officeDocument/2006/relationships/hyperlink" Target="mailto:erin.roberts@eduqas.co.uk"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Box 9"/>
          <p:cNvSpPr txBox="1">
            <a:spLocks noChangeArrowheads="1"/>
          </p:cNvSpPr>
          <p:nvPr/>
        </p:nvSpPr>
        <p:spPr bwMode="auto">
          <a:xfrm>
            <a:off x="4932363" y="1052513"/>
            <a:ext cx="2808287" cy="461962"/>
          </a:xfrm>
          <a:prstGeom prst="rect">
            <a:avLst/>
          </a:prstGeom>
          <a:noFill/>
          <a:ln w="9525">
            <a:noFill/>
            <a:miter lim="800000"/>
            <a:headEnd/>
            <a:tailEnd/>
          </a:ln>
        </p:spPr>
        <p:txBody>
          <a:bodyPr>
            <a:spAutoFit/>
          </a:bodyPr>
          <a:lstStyle/>
          <a:p>
            <a:endParaRPr lang="en-US"/>
          </a:p>
        </p:txBody>
      </p:sp>
      <p:sp>
        <p:nvSpPr>
          <p:cNvPr id="6" name="TextBox 5"/>
          <p:cNvSpPr txBox="1"/>
          <p:nvPr/>
        </p:nvSpPr>
        <p:spPr>
          <a:xfrm>
            <a:off x="278740" y="944388"/>
            <a:ext cx="8446160" cy="2954655"/>
          </a:xfrm>
          <a:prstGeom prst="rect">
            <a:avLst/>
          </a:prstGeom>
          <a:noFill/>
        </p:spPr>
        <p:txBody>
          <a:bodyPr wrap="square" rtlCol="0">
            <a:spAutoFit/>
          </a:bodyPr>
          <a:lstStyle/>
          <a:p>
            <a:pPr>
              <a:lnSpc>
                <a:spcPct val="80000"/>
              </a:lnSpc>
              <a:spcAft>
                <a:spcPts val="1200"/>
              </a:spcAft>
            </a:pPr>
            <a:r>
              <a:rPr lang="en-US" sz="4400" kern="1100" spc="-30" dirty="0" smtClean="0">
                <a:solidFill>
                  <a:schemeClr val="bg1"/>
                </a:solidFill>
                <a:latin typeface="Gotham Rounded Book"/>
                <a:cs typeface="Gotham Rounded Book"/>
              </a:rPr>
              <a:t>What makes a good essay?</a:t>
            </a:r>
          </a:p>
          <a:p>
            <a:pPr>
              <a:lnSpc>
                <a:spcPct val="80000"/>
              </a:lnSpc>
            </a:pPr>
            <a:endParaRPr lang="en-US" sz="4400" kern="1100" spc="-30" dirty="0" smtClean="0">
              <a:solidFill>
                <a:schemeClr val="bg1"/>
              </a:solidFill>
              <a:latin typeface="Gotham Rounded Book"/>
              <a:cs typeface="Gotham Rounded Book"/>
            </a:endParaRPr>
          </a:p>
          <a:p>
            <a:pPr>
              <a:lnSpc>
                <a:spcPct val="80000"/>
              </a:lnSpc>
            </a:pPr>
            <a:r>
              <a:rPr lang="en-US" sz="4400" i="1" kern="1100" spc="-30" dirty="0" smtClean="0">
                <a:solidFill>
                  <a:schemeClr val="bg1"/>
                </a:solidFill>
                <a:latin typeface="Gotham Rounded Book"/>
                <a:cs typeface="Gotham Rounded Book"/>
              </a:rPr>
              <a:t>Preparing your students for U4</a:t>
            </a:r>
          </a:p>
          <a:p>
            <a:pPr>
              <a:lnSpc>
                <a:spcPct val="80000"/>
              </a:lnSpc>
            </a:pPr>
            <a:endParaRPr lang="en-US" sz="4400" kern="1100" spc="-30" dirty="0" smtClean="0">
              <a:solidFill>
                <a:srgbClr val="F7B385"/>
              </a:solidFill>
              <a:latin typeface="Gotham Rounded Book"/>
              <a:cs typeface="Gotham Rounded Book"/>
            </a:endParaRPr>
          </a:p>
        </p:txBody>
      </p:sp>
    </p:spTree>
    <p:extLst>
      <p:ext uri="{BB962C8B-B14F-4D97-AF65-F5344CB8AC3E}">
        <p14:creationId xmlns:p14="http://schemas.microsoft.com/office/powerpoint/2010/main" val="731291715"/>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
            <a:ext cx="9144000" cy="965205"/>
          </a:xfrm>
          <a:prstGeom prst="rect">
            <a:avLst/>
          </a:prstGeom>
          <a:solidFill>
            <a:srgbClr val="00A1DA"/>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2"/>
            <a:ext cx="1187354" cy="965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itle 1"/>
          <p:cNvSpPr>
            <a:spLocks noGrp="1"/>
          </p:cNvSpPr>
          <p:nvPr>
            <p:ph type="title"/>
          </p:nvPr>
        </p:nvSpPr>
        <p:spPr>
          <a:xfrm>
            <a:off x="457200" y="1070284"/>
            <a:ext cx="8229600" cy="1099710"/>
          </a:xfrm>
        </p:spPr>
        <p:txBody>
          <a:bodyPr>
            <a:normAutofit fontScale="90000"/>
          </a:bodyPr>
          <a:lstStyle/>
          <a:p>
            <a:r>
              <a:rPr lang="en-GB" sz="4200" dirty="0">
                <a:solidFill>
                  <a:srgbClr val="002060"/>
                </a:solidFill>
                <a:latin typeface="+mn-lt"/>
              </a:rPr>
              <a:t>Ensure that your students understand each of the four </a:t>
            </a:r>
            <a:r>
              <a:rPr lang="en-GB" sz="4200" dirty="0" smtClean="0">
                <a:solidFill>
                  <a:srgbClr val="002060"/>
                </a:solidFill>
                <a:latin typeface="+mn-lt"/>
              </a:rPr>
              <a:t>U4 </a:t>
            </a:r>
            <a:r>
              <a:rPr lang="en-GB" sz="4200" dirty="0">
                <a:solidFill>
                  <a:srgbClr val="002060"/>
                </a:solidFill>
                <a:latin typeface="+mn-lt"/>
              </a:rPr>
              <a:t>commands</a:t>
            </a:r>
          </a:p>
        </p:txBody>
      </p:sp>
      <p:graphicFrame>
        <p:nvGraphicFramePr>
          <p:cNvPr id="9" name="Table 8"/>
          <p:cNvGraphicFramePr>
            <a:graphicFrameLocks noGrp="1"/>
          </p:cNvGraphicFramePr>
          <p:nvPr>
            <p:extLst>
              <p:ext uri="{D42A27DB-BD31-4B8C-83A1-F6EECF244321}">
                <p14:modId xmlns:p14="http://schemas.microsoft.com/office/powerpoint/2010/main" val="1968121058"/>
              </p:ext>
            </p:extLst>
          </p:nvPr>
        </p:nvGraphicFramePr>
        <p:xfrm>
          <a:off x="232012" y="2352875"/>
          <a:ext cx="8666327" cy="4196278"/>
        </p:xfrm>
        <a:graphic>
          <a:graphicData uri="http://schemas.openxmlformats.org/drawingml/2006/table">
            <a:tbl>
              <a:tblPr firstRow="1" bandRow="1">
                <a:tableStyleId>{5C22544A-7EE6-4342-B048-85BDC9FD1C3A}</a:tableStyleId>
              </a:tblPr>
              <a:tblGrid>
                <a:gridCol w="1955769"/>
                <a:gridCol w="6710558"/>
              </a:tblGrid>
              <a:tr h="538678">
                <a:tc>
                  <a:txBody>
                    <a:bodyPr/>
                    <a:lstStyle/>
                    <a:p>
                      <a:r>
                        <a:rPr lang="en-GB" sz="1700" dirty="0" smtClean="0">
                          <a:solidFill>
                            <a:schemeClr val="tx1"/>
                          </a:solidFill>
                        </a:rPr>
                        <a:t>U4 commands</a:t>
                      </a:r>
                      <a:endParaRPr lang="en-GB" sz="1700" dirty="0">
                        <a:solidFill>
                          <a:schemeClr val="tx1"/>
                        </a:solidFill>
                      </a:endParaRPr>
                    </a:p>
                  </a:txBody>
                  <a:tcPr>
                    <a:solidFill>
                      <a:schemeClr val="bg1">
                        <a:lumMod val="65000"/>
                      </a:schemeClr>
                    </a:solidFill>
                  </a:tcPr>
                </a:tc>
                <a:tc>
                  <a:txBody>
                    <a:bodyPr/>
                    <a:lstStyle/>
                    <a:p>
                      <a:endParaRPr lang="en-GB" dirty="0"/>
                    </a:p>
                  </a:txBody>
                  <a:tcPr>
                    <a:solidFill>
                      <a:schemeClr val="bg1">
                        <a:lumMod val="65000"/>
                      </a:schemeClr>
                    </a:solidFill>
                  </a:tcPr>
                </a:tc>
              </a:tr>
              <a:tr h="349860">
                <a:tc>
                  <a:txBody>
                    <a:bodyPr/>
                    <a:lstStyle/>
                    <a:p>
                      <a:r>
                        <a:rPr lang="en-GB" baseline="0" dirty="0" smtClean="0"/>
                        <a:t>Discuss</a:t>
                      </a:r>
                    </a:p>
                  </a:txBody>
                  <a:tcPr>
                    <a:solidFill>
                      <a:schemeClr val="bg1">
                        <a:lumMod val="85000"/>
                      </a:schemeClr>
                    </a:solidFill>
                  </a:tcPr>
                </a:tc>
                <a:tc>
                  <a:txBody>
                    <a:bodyPr/>
                    <a:lstStyle/>
                    <a:p>
                      <a:r>
                        <a:rPr lang="en-US" sz="1800" kern="1200" dirty="0" smtClean="0">
                          <a:solidFill>
                            <a:schemeClr val="dk1"/>
                          </a:solidFill>
                          <a:effectLst/>
                          <a:latin typeface="+mn-lt"/>
                          <a:ea typeface="+mn-ea"/>
                          <a:cs typeface="+mn-cs"/>
                        </a:rPr>
                        <a:t>Goes beyond knowledge and understanding to offer a considered</a:t>
                      </a:r>
                      <a:r>
                        <a:rPr lang="en-GB" sz="1800" kern="1200" baseline="0" dirty="0" smtClean="0">
                          <a:solidFill>
                            <a:schemeClr val="dk1"/>
                          </a:solidFill>
                          <a:effectLst/>
                          <a:latin typeface="+mn-lt"/>
                          <a:ea typeface="+mn-ea"/>
                          <a:cs typeface="+mn-cs"/>
                        </a:rPr>
                        <a:t> </a:t>
                      </a:r>
                      <a:r>
                        <a:rPr lang="en-US" sz="1800" kern="1200" dirty="0" smtClean="0">
                          <a:solidFill>
                            <a:schemeClr val="dk1"/>
                          </a:solidFill>
                          <a:effectLst/>
                          <a:latin typeface="+mn-lt"/>
                          <a:ea typeface="+mn-ea"/>
                          <a:cs typeface="+mn-cs"/>
                        </a:rPr>
                        <a:t>review that includes a range of arguments.</a:t>
                      </a:r>
                      <a:r>
                        <a:rPr lang="en-US" sz="1800" kern="1200" baseline="0" dirty="0" smtClean="0">
                          <a:solidFill>
                            <a:schemeClr val="dk1"/>
                          </a:solidFill>
                          <a:effectLst/>
                          <a:latin typeface="+mn-lt"/>
                          <a:ea typeface="+mn-ea"/>
                          <a:cs typeface="+mn-cs"/>
                        </a:rPr>
                        <a:t> </a:t>
                      </a:r>
                      <a:r>
                        <a:rPr lang="en-US" sz="1800" kern="1200" dirty="0" smtClean="0">
                          <a:solidFill>
                            <a:schemeClr val="dk1"/>
                          </a:solidFill>
                          <a:effectLst/>
                          <a:latin typeface="+mn-lt"/>
                          <a:ea typeface="+mn-ea"/>
                          <a:cs typeface="+mn-cs"/>
                        </a:rPr>
                        <a:t>It becomes a written debate, identifying through description and explanation, both positive and negative points and reaches a conclusion from the debate.</a:t>
                      </a:r>
                      <a:endParaRPr lang="en-GB" dirty="0"/>
                    </a:p>
                  </a:txBody>
                  <a:tcPr>
                    <a:solidFill>
                      <a:schemeClr val="bg1">
                        <a:lumMod val="85000"/>
                      </a:schemeClr>
                    </a:solidFill>
                  </a:tcPr>
                </a:tc>
              </a:tr>
              <a:tr h="36411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baseline="0" dirty="0" smtClean="0"/>
                        <a:t>Evaluate</a:t>
                      </a:r>
                      <a:endParaRPr lang="en-GB" dirty="0" smtClean="0"/>
                    </a:p>
                  </a:txBody>
                  <a:tcPr>
                    <a:solidFill>
                      <a:schemeClr val="bg1">
                        <a:lumMod val="75000"/>
                      </a:schemeClr>
                    </a:solidFill>
                  </a:tcPr>
                </a:tc>
                <a:tc>
                  <a:txBody>
                    <a:bodyPr/>
                    <a:lstStyle/>
                    <a:p>
                      <a:r>
                        <a:rPr lang="en-US" sz="1800" kern="1200" dirty="0" smtClean="0">
                          <a:solidFill>
                            <a:schemeClr val="dk1"/>
                          </a:solidFill>
                          <a:effectLst/>
                          <a:latin typeface="+mn-lt"/>
                          <a:ea typeface="+mn-ea"/>
                          <a:cs typeface="+mn-cs"/>
                        </a:rPr>
                        <a:t>Goes beyond knowledge and understanding to evaluate. Requires a</a:t>
                      </a:r>
                      <a:r>
                        <a:rPr lang="en-GB" sz="1800" kern="1200" baseline="0" dirty="0" smtClean="0">
                          <a:solidFill>
                            <a:schemeClr val="dk1"/>
                          </a:solidFill>
                          <a:effectLst/>
                          <a:latin typeface="+mn-lt"/>
                          <a:ea typeface="+mn-ea"/>
                          <a:cs typeface="+mn-cs"/>
                        </a:rPr>
                        <a:t> </a:t>
                      </a:r>
                      <a:r>
                        <a:rPr lang="en-US" sz="1800" kern="1200" dirty="0" smtClean="0">
                          <a:solidFill>
                            <a:schemeClr val="dk1"/>
                          </a:solidFill>
                          <a:effectLst/>
                          <a:latin typeface="+mn-lt"/>
                          <a:ea typeface="+mn-ea"/>
                          <a:cs typeface="+mn-cs"/>
                        </a:rPr>
                        <a:t>judgement about the overall quality or value of the feature(s)/issue(s) in terms of the strengths and limitations. Supporting evidence should be clearly given.</a:t>
                      </a:r>
                      <a:endParaRPr lang="en-GB" dirty="0"/>
                    </a:p>
                  </a:txBody>
                  <a:tcPr>
                    <a:solidFill>
                      <a:schemeClr val="bg1">
                        <a:lumMod val="75000"/>
                      </a:schemeClr>
                    </a:solidFill>
                  </a:tcPr>
                </a:tc>
              </a:tr>
              <a:tr h="329672">
                <a:tc>
                  <a:txBody>
                    <a:bodyPr/>
                    <a:lstStyle/>
                    <a:p>
                      <a:r>
                        <a:rPr lang="en-GB" dirty="0" smtClean="0"/>
                        <a:t>To</a:t>
                      </a:r>
                      <a:r>
                        <a:rPr lang="en-GB" baseline="0" dirty="0" smtClean="0"/>
                        <a:t> what extent….?</a:t>
                      </a:r>
                      <a:endParaRPr lang="en-GB" dirty="0"/>
                    </a:p>
                  </a:txBody>
                  <a:tcPr>
                    <a:solidFill>
                      <a:schemeClr val="bg1">
                        <a:lumMod val="85000"/>
                      </a:schemeClr>
                    </a:solidFill>
                  </a:tcPr>
                </a:tc>
                <a:tc>
                  <a:txBody>
                    <a:bodyPr/>
                    <a:lstStyle/>
                    <a:p>
                      <a:r>
                        <a:rPr lang="en-US" sz="1800" kern="1200" dirty="0" smtClean="0">
                          <a:solidFill>
                            <a:schemeClr val="dk1"/>
                          </a:solidFill>
                          <a:effectLst/>
                          <a:latin typeface="+mn-lt"/>
                          <a:ea typeface="+mn-ea"/>
                          <a:cs typeface="+mn-cs"/>
                        </a:rPr>
                        <a:t>Goes beyond knowledge and understanding to give possible</a:t>
                      </a:r>
                      <a:endParaRPr lang="en-GB" sz="1800" kern="1200" dirty="0" smtClean="0">
                        <a:solidFill>
                          <a:schemeClr val="dk1"/>
                        </a:solidFill>
                        <a:effectLst/>
                        <a:latin typeface="+mn-lt"/>
                        <a:ea typeface="+mn-ea"/>
                        <a:cs typeface="+mn-cs"/>
                      </a:endParaRPr>
                    </a:p>
                    <a:p>
                      <a:r>
                        <a:rPr lang="en-US" sz="1800" kern="1200" dirty="0" smtClean="0">
                          <a:solidFill>
                            <a:schemeClr val="dk1"/>
                          </a:solidFill>
                          <a:effectLst/>
                          <a:latin typeface="+mn-lt"/>
                          <a:ea typeface="+mn-ea"/>
                          <a:cs typeface="+mn-cs"/>
                        </a:rPr>
                        <a:t>explanations for and against, and justify a viewpoint(s).</a:t>
                      </a:r>
                      <a:endParaRPr lang="en-GB" dirty="0"/>
                    </a:p>
                  </a:txBody>
                  <a:tcPr>
                    <a:solidFill>
                      <a:schemeClr val="bg1">
                        <a:lumMod val="85000"/>
                      </a:schemeClr>
                    </a:solidFill>
                  </a:tcPr>
                </a:tc>
              </a:tr>
              <a:tr h="392611">
                <a:tc>
                  <a:txBody>
                    <a:bodyPr/>
                    <a:lstStyle/>
                    <a:p>
                      <a:r>
                        <a:rPr lang="en-GB" dirty="0" smtClean="0"/>
                        <a:t>Justify</a:t>
                      </a:r>
                      <a:endParaRPr lang="en-GB" dirty="0"/>
                    </a:p>
                  </a:txBody>
                  <a:tcPr>
                    <a:solidFill>
                      <a:schemeClr val="bg1">
                        <a:lumMod val="75000"/>
                      </a:schemeClr>
                    </a:solidFill>
                  </a:tcPr>
                </a:tc>
                <a:tc>
                  <a:txBody>
                    <a:bodyPr/>
                    <a:lstStyle/>
                    <a:p>
                      <a:r>
                        <a:rPr lang="en-US" sz="1800" kern="1200" dirty="0" smtClean="0">
                          <a:solidFill>
                            <a:schemeClr val="dk1"/>
                          </a:solidFill>
                          <a:effectLst/>
                          <a:latin typeface="+mn-lt"/>
                          <a:ea typeface="+mn-ea"/>
                          <a:cs typeface="+mn-cs"/>
                        </a:rPr>
                        <a:t>Goes beyond knowledge and understanding to explain why the choice</a:t>
                      </a:r>
                      <a:r>
                        <a:rPr lang="en-GB" sz="1800" kern="1200" baseline="0" dirty="0" smtClean="0">
                          <a:solidFill>
                            <a:schemeClr val="dk1"/>
                          </a:solidFill>
                          <a:effectLst/>
                          <a:latin typeface="+mn-lt"/>
                          <a:ea typeface="+mn-ea"/>
                          <a:cs typeface="+mn-cs"/>
                        </a:rPr>
                        <a:t> </a:t>
                      </a:r>
                      <a:r>
                        <a:rPr lang="en-US" sz="1800" kern="1200" dirty="0" smtClean="0">
                          <a:solidFill>
                            <a:schemeClr val="dk1"/>
                          </a:solidFill>
                          <a:effectLst/>
                          <a:latin typeface="+mn-lt"/>
                          <a:ea typeface="+mn-ea"/>
                          <a:cs typeface="+mn-cs"/>
                        </a:rPr>
                        <a:t>given is better than other possible options.</a:t>
                      </a:r>
                      <a:endParaRPr lang="en-GB" dirty="0"/>
                    </a:p>
                  </a:txBody>
                  <a:tcPr>
                    <a:solidFill>
                      <a:schemeClr val="bg1">
                        <a:lumMod val="75000"/>
                      </a:schemeClr>
                    </a:solidFill>
                  </a:tcPr>
                </a:tc>
              </a:tr>
            </a:tbl>
          </a:graphicData>
        </a:graphic>
      </p:graphicFrame>
    </p:spTree>
    <p:extLst>
      <p:ext uri="{BB962C8B-B14F-4D97-AF65-F5344CB8AC3E}">
        <p14:creationId xmlns:p14="http://schemas.microsoft.com/office/powerpoint/2010/main" val="11956517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
            <a:ext cx="9144000" cy="965205"/>
          </a:xfrm>
          <a:prstGeom prst="rect">
            <a:avLst/>
          </a:prstGeom>
          <a:solidFill>
            <a:srgbClr val="00A1DA"/>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2"/>
            <a:ext cx="1187354" cy="965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itle 1"/>
          <p:cNvSpPr>
            <a:spLocks noGrp="1"/>
          </p:cNvSpPr>
          <p:nvPr>
            <p:ph type="title"/>
          </p:nvPr>
        </p:nvSpPr>
        <p:spPr>
          <a:xfrm>
            <a:off x="457200" y="1070284"/>
            <a:ext cx="8229600" cy="1099710"/>
          </a:xfrm>
        </p:spPr>
        <p:txBody>
          <a:bodyPr>
            <a:normAutofit/>
          </a:bodyPr>
          <a:lstStyle/>
          <a:p>
            <a:r>
              <a:rPr lang="en-GB" sz="4200" dirty="0" smtClean="0">
                <a:solidFill>
                  <a:srgbClr val="002060"/>
                </a:solidFill>
                <a:latin typeface="+mn-lt"/>
              </a:rPr>
              <a:t>Exemplar essay from Student Guide:</a:t>
            </a:r>
            <a:endParaRPr lang="en-GB" sz="4200" dirty="0">
              <a:solidFill>
                <a:srgbClr val="002060"/>
              </a:solidFill>
              <a:latin typeface="+mn-lt"/>
            </a:endParaRPr>
          </a:p>
        </p:txBody>
      </p:sp>
      <p:sp>
        <p:nvSpPr>
          <p:cNvPr id="6" name="Up Arrow Callout 5"/>
          <p:cNvSpPr/>
          <p:nvPr/>
        </p:nvSpPr>
        <p:spPr>
          <a:xfrm>
            <a:off x="457200" y="4408227"/>
            <a:ext cx="8454788" cy="2292824"/>
          </a:xfrm>
          <a:prstGeom prst="upArrowCallout">
            <a:avLst/>
          </a:prstGeom>
          <a:solidFill>
            <a:srgbClr val="FFFF00"/>
          </a:solidFill>
          <a:ln w="28575">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b="1" dirty="0" smtClean="0">
                <a:solidFill>
                  <a:srgbClr val="FF0000"/>
                </a:solidFill>
              </a:rPr>
              <a:t>AO1	Knowledge and understanding</a:t>
            </a:r>
          </a:p>
          <a:p>
            <a:pPr algn="ctr"/>
            <a:r>
              <a:rPr lang="en-GB" sz="2400" b="1" dirty="0" smtClean="0">
                <a:solidFill>
                  <a:srgbClr val="00B050"/>
                </a:solidFill>
              </a:rPr>
              <a:t>AO2	Application of knowledge  to interpret/analyse/evaluate</a:t>
            </a:r>
          </a:p>
          <a:p>
            <a:pPr algn="ctr"/>
            <a:r>
              <a:rPr lang="en-GB" sz="2400" b="1" dirty="0" smtClean="0">
                <a:solidFill>
                  <a:srgbClr val="7030A0"/>
                </a:solidFill>
              </a:rPr>
              <a:t>AO3 	Use of qualitative skills to construct arguments and draw conclusions</a:t>
            </a:r>
            <a:endParaRPr lang="en-GB" sz="2400" b="1" dirty="0">
              <a:solidFill>
                <a:srgbClr val="7030A0"/>
              </a:solidFill>
            </a:endParaRPr>
          </a:p>
        </p:txBody>
      </p:sp>
      <p:sp>
        <p:nvSpPr>
          <p:cNvPr id="8" name="TextBox 7"/>
          <p:cNvSpPr txBox="1"/>
          <p:nvPr/>
        </p:nvSpPr>
        <p:spPr>
          <a:xfrm>
            <a:off x="327546" y="2047163"/>
            <a:ext cx="8215953" cy="1569660"/>
          </a:xfrm>
          <a:prstGeom prst="rect">
            <a:avLst/>
          </a:prstGeom>
          <a:noFill/>
        </p:spPr>
        <p:txBody>
          <a:bodyPr wrap="square" rtlCol="0">
            <a:spAutoFit/>
          </a:bodyPr>
          <a:lstStyle/>
          <a:p>
            <a:r>
              <a:rPr lang="en-GB" sz="2400" b="1" dirty="0" smtClean="0">
                <a:solidFill>
                  <a:srgbClr val="00B050"/>
                </a:solidFill>
              </a:rPr>
              <a:t>‘To what extent </a:t>
            </a:r>
            <a:r>
              <a:rPr lang="en-GB" sz="2400" dirty="0" smtClean="0"/>
              <a:t>is the </a:t>
            </a:r>
            <a:r>
              <a:rPr lang="en-GB" sz="2400" b="1" dirty="0" smtClean="0">
                <a:solidFill>
                  <a:srgbClr val="FF0000"/>
                </a:solidFill>
              </a:rPr>
              <a:t>quality of governance </a:t>
            </a:r>
            <a:r>
              <a:rPr lang="en-GB" sz="2400" dirty="0" smtClean="0"/>
              <a:t>the </a:t>
            </a:r>
            <a:r>
              <a:rPr lang="en-GB" sz="2400" b="1" dirty="0" smtClean="0">
                <a:solidFill>
                  <a:srgbClr val="00B050"/>
                </a:solidFill>
              </a:rPr>
              <a:t>most important factor </a:t>
            </a:r>
            <a:r>
              <a:rPr lang="en-GB" sz="2400" b="1" dirty="0" smtClean="0">
                <a:solidFill>
                  <a:srgbClr val="FF0000"/>
                </a:solidFill>
              </a:rPr>
              <a:t>in the recovery of countries and communities from tectonic disasters</a:t>
            </a:r>
            <a:r>
              <a:rPr lang="en-GB" sz="2400" dirty="0"/>
              <a:t>?’ [20 marks]</a:t>
            </a:r>
          </a:p>
          <a:p>
            <a:endParaRPr lang="en-GB" sz="2400" dirty="0"/>
          </a:p>
        </p:txBody>
      </p:sp>
    </p:spTree>
    <p:extLst>
      <p:ext uri="{BB962C8B-B14F-4D97-AF65-F5344CB8AC3E}">
        <p14:creationId xmlns:p14="http://schemas.microsoft.com/office/powerpoint/2010/main" val="37638198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
            <a:ext cx="9144000" cy="965205"/>
          </a:xfrm>
          <a:prstGeom prst="rect">
            <a:avLst/>
          </a:prstGeom>
          <a:solidFill>
            <a:srgbClr val="00A1DA"/>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2"/>
            <a:ext cx="1187354" cy="965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4" name="Table 3"/>
          <p:cNvGraphicFramePr>
            <a:graphicFrameLocks noGrp="1"/>
          </p:cNvGraphicFramePr>
          <p:nvPr>
            <p:extLst>
              <p:ext uri="{D42A27DB-BD31-4B8C-83A1-F6EECF244321}">
                <p14:modId xmlns:p14="http://schemas.microsoft.com/office/powerpoint/2010/main" val="2212405060"/>
              </p:ext>
            </p:extLst>
          </p:nvPr>
        </p:nvGraphicFramePr>
        <p:xfrm>
          <a:off x="259306" y="2115403"/>
          <a:ext cx="8488908" cy="4302760"/>
        </p:xfrm>
        <a:graphic>
          <a:graphicData uri="http://schemas.openxmlformats.org/drawingml/2006/table">
            <a:tbl>
              <a:tblPr firstRow="1" bandRow="1">
                <a:tableStyleId>{5C22544A-7EE6-4342-B048-85BDC9FD1C3A}</a:tableStyleId>
              </a:tblPr>
              <a:tblGrid>
                <a:gridCol w="2829636"/>
                <a:gridCol w="3775882"/>
                <a:gridCol w="1883390"/>
              </a:tblGrid>
              <a:tr h="370840">
                <a:tc>
                  <a:txBody>
                    <a:bodyPr/>
                    <a:lstStyle/>
                    <a:p>
                      <a:r>
                        <a:rPr lang="en-GB" dirty="0" smtClean="0"/>
                        <a:t>AO1 (6 marks )</a:t>
                      </a:r>
                      <a:endParaRPr lang="en-GB" dirty="0"/>
                    </a:p>
                  </a:txBody>
                  <a:tcPr/>
                </a:tc>
                <a:tc>
                  <a:txBody>
                    <a:bodyPr/>
                    <a:lstStyle/>
                    <a:p>
                      <a:r>
                        <a:rPr lang="en-GB" dirty="0" smtClean="0"/>
                        <a:t>AO2 (13 marks)</a:t>
                      </a:r>
                      <a:endParaRPr lang="en-GB" dirty="0"/>
                    </a:p>
                  </a:txBody>
                  <a:tcPr/>
                </a:tc>
                <a:tc>
                  <a:txBody>
                    <a:bodyPr/>
                    <a:lstStyle/>
                    <a:p>
                      <a:r>
                        <a:rPr lang="en-GB" dirty="0" smtClean="0"/>
                        <a:t>AO3 (1)</a:t>
                      </a:r>
                      <a:endParaRPr lang="en-GB" dirty="0"/>
                    </a:p>
                  </a:txBody>
                  <a:tcPr/>
                </a:tc>
              </a:tr>
              <a:tr h="370840">
                <a:tc>
                  <a:txBody>
                    <a:bodyPr/>
                    <a:lstStyle/>
                    <a:p>
                      <a:pPr marL="285750" indent="-285750">
                        <a:buFont typeface="Arial" panose="020B0604020202020204" pitchFamily="34" charset="0"/>
                        <a:buChar char="•"/>
                      </a:pPr>
                      <a:r>
                        <a:rPr lang="en-GB" dirty="0" smtClean="0"/>
                        <a:t>Developed</a:t>
                      </a:r>
                      <a:r>
                        <a:rPr lang="en-GB" baseline="0" dirty="0" smtClean="0"/>
                        <a:t> factual knowledge</a:t>
                      </a:r>
                      <a:r>
                        <a:rPr lang="en-GB" dirty="0" smtClean="0"/>
                        <a:t>;</a:t>
                      </a:r>
                      <a:r>
                        <a:rPr lang="en-GB" baseline="0" dirty="0" smtClean="0"/>
                        <a:t> confident understanding of concepts and principles </a:t>
                      </a:r>
                    </a:p>
                    <a:p>
                      <a:pPr marL="285750" indent="-285750">
                        <a:buFont typeface="Arial" panose="020B0604020202020204" pitchFamily="34" charset="0"/>
                        <a:buChar char="•"/>
                      </a:pPr>
                      <a:r>
                        <a:rPr lang="en-GB" baseline="0" dirty="0" smtClean="0"/>
                        <a:t>Developed exemplification with supporting geographical </a:t>
                      </a:r>
                      <a:r>
                        <a:rPr lang="en-GB" dirty="0" smtClean="0"/>
                        <a:t>terminology</a:t>
                      </a:r>
                    </a:p>
                    <a:p>
                      <a:pPr marL="285750" indent="-285750">
                        <a:buFont typeface="Arial" panose="020B0604020202020204" pitchFamily="34" charset="0"/>
                        <a:buChar char="•"/>
                      </a:pPr>
                      <a:r>
                        <a:rPr lang="en-GB" dirty="0" smtClean="0"/>
                        <a:t>Well-directed and well-annotated sketch</a:t>
                      </a:r>
                      <a:r>
                        <a:rPr lang="en-GB" baseline="0" dirty="0" smtClean="0"/>
                        <a:t> maps</a:t>
                      </a:r>
                    </a:p>
                    <a:p>
                      <a:pPr marL="285750" indent="-285750">
                        <a:buFont typeface="Arial" panose="020B0604020202020204" pitchFamily="34" charset="0"/>
                        <a:buChar char="•"/>
                      </a:pPr>
                      <a:r>
                        <a:rPr lang="en-GB" baseline="0" dirty="0" smtClean="0"/>
                        <a:t>Spelling, punctuation and grammar used with a high degree of accuracy</a:t>
                      </a:r>
                      <a:endParaRPr lang="en-GB" dirty="0"/>
                    </a:p>
                  </a:txBody>
                  <a:tcPr/>
                </a:tc>
                <a:tc>
                  <a:txBody>
                    <a:bodyPr/>
                    <a:lstStyle/>
                    <a:p>
                      <a:pPr marL="285750" indent="-285750">
                        <a:buFont typeface="Arial" panose="020B0604020202020204" pitchFamily="34" charset="0"/>
                        <a:buChar char="•"/>
                      </a:pPr>
                      <a:r>
                        <a:rPr lang="en-GB" dirty="0" smtClean="0"/>
                        <a:t>Accurate</a:t>
                      </a:r>
                      <a:r>
                        <a:rPr lang="en-GB" baseline="0" dirty="0" smtClean="0"/>
                        <a:t> </a:t>
                      </a:r>
                      <a:r>
                        <a:rPr lang="en-GB" dirty="0" smtClean="0"/>
                        <a:t>application of knowledge and understanding to </a:t>
                      </a:r>
                      <a:r>
                        <a:rPr lang="en-GB" b="1" dirty="0" smtClean="0"/>
                        <a:t>analyse</a:t>
                      </a:r>
                      <a:r>
                        <a:rPr lang="en-GB" dirty="0" smtClean="0"/>
                        <a:t>, </a:t>
                      </a:r>
                      <a:r>
                        <a:rPr lang="en-GB" b="1" dirty="0" smtClean="0"/>
                        <a:t>interpret</a:t>
                      </a:r>
                      <a:r>
                        <a:rPr lang="en-GB" dirty="0" smtClean="0"/>
                        <a:t> or </a:t>
                      </a:r>
                      <a:r>
                        <a:rPr lang="en-GB" b="1" dirty="0" smtClean="0"/>
                        <a:t>evaluate</a:t>
                      </a:r>
                      <a:r>
                        <a:rPr lang="en-GB" dirty="0" smtClean="0"/>
                        <a:t> </a:t>
                      </a:r>
                    </a:p>
                    <a:p>
                      <a:pPr marL="285750" indent="-285750">
                        <a:buFont typeface="Arial" panose="020B0604020202020204" pitchFamily="34" charset="0"/>
                        <a:buChar char="•"/>
                      </a:pPr>
                      <a:r>
                        <a:rPr lang="en-GB" baseline="0" dirty="0" smtClean="0"/>
                        <a:t>Synthesis of the connections between different elements of the response to the question</a:t>
                      </a:r>
                    </a:p>
                    <a:p>
                      <a:pPr marL="285750" indent="-285750">
                        <a:buFont typeface="Arial" panose="020B0604020202020204" pitchFamily="34" charset="0"/>
                        <a:buChar char="•"/>
                      </a:pPr>
                      <a:r>
                        <a:rPr lang="en-GB" baseline="0" dirty="0" smtClean="0"/>
                        <a:t>Relevant application of the specialised concepts </a:t>
                      </a:r>
                    </a:p>
                    <a:p>
                      <a:pPr marL="285750" indent="-285750">
                        <a:buFont typeface="Arial" panose="020B0604020202020204" pitchFamily="34" charset="0"/>
                        <a:buChar char="•"/>
                      </a:pPr>
                      <a:endParaRPr lang="en-GB" dirty="0"/>
                    </a:p>
                  </a:txBody>
                  <a:tcPr/>
                </a:tc>
                <a:tc>
                  <a:txBody>
                    <a:bodyPr/>
                    <a:lstStyle/>
                    <a:p>
                      <a:pPr marL="285750" indent="-285750">
                        <a:buFont typeface="Arial" panose="020B0604020202020204" pitchFamily="34" charset="0"/>
                        <a:buChar char="•"/>
                      </a:pPr>
                      <a:r>
                        <a:rPr lang="en-GB" dirty="0" smtClean="0"/>
                        <a:t>The response is</a:t>
                      </a:r>
                      <a:r>
                        <a:rPr lang="en-GB" baseline="0" dirty="0" smtClean="0"/>
                        <a:t> appropriately structured</a:t>
                      </a:r>
                      <a:endParaRPr lang="en-GB" dirty="0"/>
                    </a:p>
                  </a:txBody>
                  <a:tcPr/>
                </a:tc>
              </a:tr>
            </a:tbl>
          </a:graphicData>
        </a:graphic>
      </p:graphicFrame>
      <p:sp>
        <p:nvSpPr>
          <p:cNvPr id="6" name="Title 1"/>
          <p:cNvSpPr>
            <a:spLocks noGrp="1"/>
          </p:cNvSpPr>
          <p:nvPr>
            <p:ph type="title"/>
          </p:nvPr>
        </p:nvSpPr>
        <p:spPr>
          <a:xfrm>
            <a:off x="457200" y="1070284"/>
            <a:ext cx="8229600" cy="1099710"/>
          </a:xfrm>
        </p:spPr>
        <p:txBody>
          <a:bodyPr>
            <a:normAutofit/>
          </a:bodyPr>
          <a:lstStyle/>
          <a:p>
            <a:r>
              <a:rPr lang="en-GB" sz="4200" dirty="0" smtClean="0">
                <a:solidFill>
                  <a:srgbClr val="002060"/>
                </a:solidFill>
                <a:latin typeface="+mn-lt"/>
              </a:rPr>
              <a:t>Unit 4 Band 3 descriptors:</a:t>
            </a:r>
            <a:endParaRPr lang="en-GB" sz="4200" dirty="0">
              <a:solidFill>
                <a:srgbClr val="002060"/>
              </a:solidFill>
              <a:latin typeface="+mn-lt"/>
            </a:endParaRPr>
          </a:p>
        </p:txBody>
      </p:sp>
    </p:spTree>
    <p:extLst>
      <p:ext uri="{BB962C8B-B14F-4D97-AF65-F5344CB8AC3E}">
        <p14:creationId xmlns:p14="http://schemas.microsoft.com/office/powerpoint/2010/main" val="17889828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
            <a:ext cx="9144000" cy="965205"/>
          </a:xfrm>
          <a:prstGeom prst="rect">
            <a:avLst/>
          </a:prstGeom>
          <a:solidFill>
            <a:srgbClr val="00A1DA"/>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2"/>
            <a:ext cx="1187354" cy="965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itle 1"/>
          <p:cNvSpPr>
            <a:spLocks noGrp="1"/>
          </p:cNvSpPr>
          <p:nvPr>
            <p:ph type="title"/>
          </p:nvPr>
        </p:nvSpPr>
        <p:spPr>
          <a:xfrm>
            <a:off x="457200" y="1070284"/>
            <a:ext cx="8229600" cy="1099710"/>
          </a:xfrm>
        </p:spPr>
        <p:txBody>
          <a:bodyPr>
            <a:normAutofit/>
          </a:bodyPr>
          <a:lstStyle/>
          <a:p>
            <a:r>
              <a:rPr lang="en-GB" sz="4200" dirty="0" smtClean="0">
                <a:solidFill>
                  <a:srgbClr val="002060"/>
                </a:solidFill>
                <a:latin typeface="+mn-lt"/>
              </a:rPr>
              <a:t>Marking exercise 1:</a:t>
            </a:r>
            <a:endParaRPr lang="en-GB" sz="4200" dirty="0">
              <a:solidFill>
                <a:srgbClr val="002060"/>
              </a:solidFill>
              <a:latin typeface="+mn-lt"/>
            </a:endParaRPr>
          </a:p>
        </p:txBody>
      </p:sp>
      <p:sp>
        <p:nvSpPr>
          <p:cNvPr id="6" name="TextBox 5"/>
          <p:cNvSpPr txBox="1"/>
          <p:nvPr/>
        </p:nvSpPr>
        <p:spPr>
          <a:xfrm>
            <a:off x="457200" y="2347415"/>
            <a:ext cx="8059003" cy="2677656"/>
          </a:xfrm>
          <a:prstGeom prst="rect">
            <a:avLst/>
          </a:prstGeom>
          <a:noFill/>
        </p:spPr>
        <p:txBody>
          <a:bodyPr wrap="square" rtlCol="0">
            <a:spAutoFit/>
          </a:bodyPr>
          <a:lstStyle/>
          <a:p>
            <a:r>
              <a:rPr lang="en-GB" sz="2800" dirty="0" smtClean="0"/>
              <a:t>Using the mark scheme and band descriptors provided, decide on an appropriate mark for AO1, AO2 and AO3 for the sample essay.</a:t>
            </a:r>
          </a:p>
          <a:p>
            <a:endParaRPr lang="en-GB" sz="2800" dirty="0"/>
          </a:p>
          <a:p>
            <a:r>
              <a:rPr lang="en-GB" sz="2800" dirty="0" smtClean="0"/>
              <a:t>Suggest three ways in which this essay could be improved.</a:t>
            </a:r>
            <a:endParaRPr lang="en-GB" sz="2800" dirty="0"/>
          </a:p>
        </p:txBody>
      </p:sp>
      <p:graphicFrame>
        <p:nvGraphicFramePr>
          <p:cNvPr id="2" name="Table 1"/>
          <p:cNvGraphicFramePr>
            <a:graphicFrameLocks noGrp="1"/>
          </p:cNvGraphicFramePr>
          <p:nvPr>
            <p:extLst>
              <p:ext uri="{D42A27DB-BD31-4B8C-83A1-F6EECF244321}">
                <p14:modId xmlns:p14="http://schemas.microsoft.com/office/powerpoint/2010/main" val="4174552894"/>
              </p:ext>
            </p:extLst>
          </p:nvPr>
        </p:nvGraphicFramePr>
        <p:xfrm>
          <a:off x="576618" y="5377123"/>
          <a:ext cx="7667500" cy="731520"/>
        </p:xfrm>
        <a:graphic>
          <a:graphicData uri="http://schemas.openxmlformats.org/drawingml/2006/table">
            <a:tbl>
              <a:tblPr firstRow="1" bandRow="1">
                <a:tableStyleId>{5C22544A-7EE6-4342-B048-85BDC9FD1C3A}</a:tableStyleId>
              </a:tblPr>
              <a:tblGrid>
                <a:gridCol w="1533500"/>
                <a:gridCol w="1533500"/>
                <a:gridCol w="1533500"/>
                <a:gridCol w="1533500"/>
                <a:gridCol w="1533500"/>
              </a:tblGrid>
              <a:tr h="349860">
                <a:tc>
                  <a:txBody>
                    <a:bodyPr/>
                    <a:lstStyle/>
                    <a:p>
                      <a:r>
                        <a:rPr lang="en-GB" b="1" dirty="0" smtClean="0">
                          <a:solidFill>
                            <a:schemeClr val="tx1"/>
                          </a:solidFill>
                        </a:rPr>
                        <a:t>Section</a:t>
                      </a:r>
                      <a:r>
                        <a:rPr lang="en-GB" b="1" baseline="0" dirty="0" smtClean="0">
                          <a:solidFill>
                            <a:schemeClr val="tx1"/>
                          </a:solidFill>
                        </a:rPr>
                        <a:t> A</a:t>
                      </a:r>
                    </a:p>
                  </a:txBody>
                  <a:tcPr>
                    <a:solidFill>
                      <a:schemeClr val="bg1">
                        <a:lumMod val="85000"/>
                      </a:schemeClr>
                    </a:solidFill>
                  </a:tcPr>
                </a:tc>
                <a:tc>
                  <a:txBody>
                    <a:bodyPr/>
                    <a:lstStyle/>
                    <a:p>
                      <a:r>
                        <a:rPr lang="en-GB" b="0" dirty="0" smtClean="0">
                          <a:solidFill>
                            <a:schemeClr val="tx1"/>
                          </a:solidFill>
                        </a:rPr>
                        <a:t>AO1</a:t>
                      </a:r>
                      <a:endParaRPr lang="en-GB" b="0" dirty="0">
                        <a:solidFill>
                          <a:schemeClr val="tx1"/>
                        </a:solidFill>
                      </a:endParaRPr>
                    </a:p>
                  </a:txBody>
                  <a:tcPr>
                    <a:solidFill>
                      <a:schemeClr val="bg1">
                        <a:lumMod val="85000"/>
                      </a:schemeClr>
                    </a:solidFill>
                  </a:tcPr>
                </a:tc>
                <a:tc>
                  <a:txBody>
                    <a:bodyPr/>
                    <a:lstStyle/>
                    <a:p>
                      <a:r>
                        <a:rPr lang="en-GB" b="0" dirty="0" smtClean="0">
                          <a:solidFill>
                            <a:schemeClr val="tx1"/>
                          </a:solidFill>
                        </a:rPr>
                        <a:t>AO2</a:t>
                      </a:r>
                      <a:endParaRPr lang="en-GB" b="0" dirty="0">
                        <a:solidFill>
                          <a:schemeClr val="tx1"/>
                        </a:solidFill>
                      </a:endParaRPr>
                    </a:p>
                  </a:txBody>
                  <a:tcPr>
                    <a:solidFill>
                      <a:schemeClr val="bg1">
                        <a:lumMod val="85000"/>
                      </a:schemeClr>
                    </a:solidFill>
                  </a:tcPr>
                </a:tc>
                <a:tc>
                  <a:txBody>
                    <a:bodyPr/>
                    <a:lstStyle/>
                    <a:p>
                      <a:r>
                        <a:rPr lang="en-GB" b="0" dirty="0" smtClean="0">
                          <a:solidFill>
                            <a:schemeClr val="tx1"/>
                          </a:solidFill>
                        </a:rPr>
                        <a:t>AO3</a:t>
                      </a:r>
                      <a:endParaRPr lang="en-GB" b="0" dirty="0">
                        <a:solidFill>
                          <a:schemeClr val="tx1"/>
                        </a:solidFill>
                      </a:endParaRPr>
                    </a:p>
                  </a:txBody>
                  <a:tcPr>
                    <a:solidFill>
                      <a:schemeClr val="bg1">
                        <a:lumMod val="85000"/>
                      </a:schemeClr>
                    </a:solidFill>
                  </a:tcPr>
                </a:tc>
                <a:tc>
                  <a:txBody>
                    <a:bodyPr/>
                    <a:lstStyle/>
                    <a:p>
                      <a:r>
                        <a:rPr lang="en-GB" b="1" dirty="0" smtClean="0">
                          <a:solidFill>
                            <a:schemeClr val="tx1"/>
                          </a:solidFill>
                        </a:rPr>
                        <a:t>Total</a:t>
                      </a:r>
                      <a:endParaRPr lang="en-GB" b="1" dirty="0">
                        <a:solidFill>
                          <a:schemeClr val="tx1"/>
                        </a:solidFill>
                      </a:endParaRPr>
                    </a:p>
                  </a:txBody>
                  <a:tcPr>
                    <a:solidFill>
                      <a:schemeClr val="bg1">
                        <a:lumMod val="85000"/>
                      </a:schemeClr>
                    </a:solidFill>
                  </a:tcPr>
                </a:tc>
              </a:tr>
              <a:tr h="36411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baseline="0" dirty="0" smtClean="0">
                          <a:solidFill>
                            <a:schemeClr val="tx1"/>
                          </a:solidFill>
                        </a:rPr>
                        <a:t>Tectonics</a:t>
                      </a:r>
                      <a:endParaRPr lang="en-GB" dirty="0" smtClean="0">
                        <a:solidFill>
                          <a:schemeClr val="tx1"/>
                        </a:solidFill>
                      </a:endParaRPr>
                    </a:p>
                  </a:txBody>
                  <a:tcPr>
                    <a:solidFill>
                      <a:schemeClr val="bg1">
                        <a:lumMod val="75000"/>
                      </a:schemeClr>
                    </a:solidFill>
                  </a:tcPr>
                </a:tc>
                <a:tc>
                  <a:txBody>
                    <a:bodyPr/>
                    <a:lstStyle/>
                    <a:p>
                      <a:r>
                        <a:rPr lang="en-GB" dirty="0" smtClean="0">
                          <a:solidFill>
                            <a:schemeClr val="tx1"/>
                          </a:solidFill>
                        </a:rPr>
                        <a:t>6</a:t>
                      </a:r>
                      <a:endParaRPr lang="en-GB" dirty="0">
                        <a:solidFill>
                          <a:schemeClr val="tx1"/>
                        </a:solidFill>
                      </a:endParaRPr>
                    </a:p>
                  </a:txBody>
                  <a:tcPr>
                    <a:solidFill>
                      <a:schemeClr val="bg1">
                        <a:lumMod val="75000"/>
                      </a:schemeClr>
                    </a:solidFill>
                  </a:tcPr>
                </a:tc>
                <a:tc>
                  <a:txBody>
                    <a:bodyPr/>
                    <a:lstStyle/>
                    <a:p>
                      <a:r>
                        <a:rPr lang="en-GB" dirty="0" smtClean="0">
                          <a:solidFill>
                            <a:schemeClr val="tx1"/>
                          </a:solidFill>
                        </a:rPr>
                        <a:t>13</a:t>
                      </a:r>
                      <a:endParaRPr lang="en-GB" dirty="0">
                        <a:solidFill>
                          <a:schemeClr val="tx1"/>
                        </a:solidFill>
                      </a:endParaRPr>
                    </a:p>
                  </a:txBody>
                  <a:tcPr>
                    <a:solidFill>
                      <a:schemeClr val="bg1">
                        <a:lumMod val="75000"/>
                      </a:schemeClr>
                    </a:solidFill>
                  </a:tcPr>
                </a:tc>
                <a:tc>
                  <a:txBody>
                    <a:bodyPr/>
                    <a:lstStyle/>
                    <a:p>
                      <a:r>
                        <a:rPr lang="en-GB" dirty="0" smtClean="0">
                          <a:solidFill>
                            <a:schemeClr val="tx1"/>
                          </a:solidFill>
                        </a:rPr>
                        <a:t>1</a:t>
                      </a:r>
                      <a:endParaRPr lang="en-GB" dirty="0">
                        <a:solidFill>
                          <a:schemeClr val="tx1"/>
                        </a:solidFill>
                      </a:endParaRPr>
                    </a:p>
                  </a:txBody>
                  <a:tcPr>
                    <a:solidFill>
                      <a:schemeClr val="bg1">
                        <a:lumMod val="75000"/>
                      </a:schemeClr>
                    </a:solidFill>
                  </a:tcPr>
                </a:tc>
                <a:tc>
                  <a:txBody>
                    <a:bodyPr/>
                    <a:lstStyle/>
                    <a:p>
                      <a:r>
                        <a:rPr lang="en-GB" b="1" dirty="0" smtClean="0">
                          <a:solidFill>
                            <a:schemeClr val="tx1"/>
                          </a:solidFill>
                        </a:rPr>
                        <a:t>20</a:t>
                      </a:r>
                      <a:endParaRPr lang="en-GB" b="1" dirty="0">
                        <a:solidFill>
                          <a:schemeClr val="tx1"/>
                        </a:solidFill>
                      </a:endParaRPr>
                    </a:p>
                  </a:txBody>
                  <a:tcPr>
                    <a:solidFill>
                      <a:schemeClr val="bg1">
                        <a:lumMod val="75000"/>
                      </a:schemeClr>
                    </a:solidFill>
                  </a:tcPr>
                </a:tc>
              </a:tr>
            </a:tbl>
          </a:graphicData>
        </a:graphic>
      </p:graphicFrame>
    </p:spTree>
    <p:extLst>
      <p:ext uri="{BB962C8B-B14F-4D97-AF65-F5344CB8AC3E}">
        <p14:creationId xmlns:p14="http://schemas.microsoft.com/office/powerpoint/2010/main" val="42043349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
            <a:ext cx="9144000" cy="965205"/>
          </a:xfrm>
          <a:prstGeom prst="rect">
            <a:avLst/>
          </a:prstGeom>
          <a:solidFill>
            <a:srgbClr val="00A1DA"/>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2"/>
            <a:ext cx="1187354" cy="965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itle 1"/>
          <p:cNvSpPr>
            <a:spLocks noGrp="1"/>
          </p:cNvSpPr>
          <p:nvPr>
            <p:ph type="title"/>
          </p:nvPr>
        </p:nvSpPr>
        <p:spPr>
          <a:xfrm>
            <a:off x="457200" y="1070284"/>
            <a:ext cx="8229600" cy="1099710"/>
          </a:xfrm>
        </p:spPr>
        <p:txBody>
          <a:bodyPr>
            <a:normAutofit/>
          </a:bodyPr>
          <a:lstStyle/>
          <a:p>
            <a:r>
              <a:rPr lang="en-GB" sz="4200" dirty="0" smtClean="0">
                <a:solidFill>
                  <a:srgbClr val="002060"/>
                </a:solidFill>
                <a:latin typeface="+mn-lt"/>
              </a:rPr>
              <a:t>Marking exercise 1:</a:t>
            </a:r>
            <a:endParaRPr lang="en-GB" sz="4200" dirty="0">
              <a:solidFill>
                <a:srgbClr val="002060"/>
              </a:solidFill>
              <a:latin typeface="+mn-lt"/>
            </a:endParaRPr>
          </a:p>
        </p:txBody>
      </p:sp>
      <p:graphicFrame>
        <p:nvGraphicFramePr>
          <p:cNvPr id="2" name="Table 1"/>
          <p:cNvGraphicFramePr>
            <a:graphicFrameLocks noGrp="1"/>
          </p:cNvGraphicFramePr>
          <p:nvPr>
            <p:extLst>
              <p:ext uri="{D42A27DB-BD31-4B8C-83A1-F6EECF244321}">
                <p14:modId xmlns:p14="http://schemas.microsoft.com/office/powerpoint/2010/main" val="1297070226"/>
              </p:ext>
            </p:extLst>
          </p:nvPr>
        </p:nvGraphicFramePr>
        <p:xfrm>
          <a:off x="576618" y="4135177"/>
          <a:ext cx="7667500" cy="731520"/>
        </p:xfrm>
        <a:graphic>
          <a:graphicData uri="http://schemas.openxmlformats.org/drawingml/2006/table">
            <a:tbl>
              <a:tblPr firstRow="1" bandRow="1">
                <a:tableStyleId>{5C22544A-7EE6-4342-B048-85BDC9FD1C3A}</a:tableStyleId>
              </a:tblPr>
              <a:tblGrid>
                <a:gridCol w="1533500"/>
                <a:gridCol w="1533500"/>
                <a:gridCol w="1533500"/>
                <a:gridCol w="1533500"/>
                <a:gridCol w="1533500"/>
              </a:tblGrid>
              <a:tr h="349860">
                <a:tc>
                  <a:txBody>
                    <a:bodyPr/>
                    <a:lstStyle/>
                    <a:p>
                      <a:r>
                        <a:rPr lang="en-GB" b="1" dirty="0" smtClean="0">
                          <a:solidFill>
                            <a:schemeClr val="tx1"/>
                          </a:solidFill>
                        </a:rPr>
                        <a:t>Section</a:t>
                      </a:r>
                      <a:r>
                        <a:rPr lang="en-GB" b="1" baseline="0" dirty="0" smtClean="0">
                          <a:solidFill>
                            <a:schemeClr val="tx1"/>
                          </a:solidFill>
                        </a:rPr>
                        <a:t> A</a:t>
                      </a:r>
                    </a:p>
                  </a:txBody>
                  <a:tcPr>
                    <a:solidFill>
                      <a:schemeClr val="bg1">
                        <a:lumMod val="85000"/>
                      </a:schemeClr>
                    </a:solidFill>
                  </a:tcPr>
                </a:tc>
                <a:tc>
                  <a:txBody>
                    <a:bodyPr/>
                    <a:lstStyle/>
                    <a:p>
                      <a:r>
                        <a:rPr lang="en-GB" b="0" dirty="0" smtClean="0">
                          <a:solidFill>
                            <a:schemeClr val="tx1"/>
                          </a:solidFill>
                        </a:rPr>
                        <a:t>AO1</a:t>
                      </a:r>
                      <a:endParaRPr lang="en-GB" b="0" dirty="0">
                        <a:solidFill>
                          <a:schemeClr val="tx1"/>
                        </a:solidFill>
                      </a:endParaRPr>
                    </a:p>
                  </a:txBody>
                  <a:tcPr>
                    <a:solidFill>
                      <a:schemeClr val="bg1">
                        <a:lumMod val="85000"/>
                      </a:schemeClr>
                    </a:solidFill>
                  </a:tcPr>
                </a:tc>
                <a:tc>
                  <a:txBody>
                    <a:bodyPr/>
                    <a:lstStyle/>
                    <a:p>
                      <a:r>
                        <a:rPr lang="en-GB" b="0" dirty="0" smtClean="0">
                          <a:solidFill>
                            <a:schemeClr val="tx1"/>
                          </a:solidFill>
                        </a:rPr>
                        <a:t>AO2</a:t>
                      </a:r>
                      <a:endParaRPr lang="en-GB" b="0" dirty="0">
                        <a:solidFill>
                          <a:schemeClr val="tx1"/>
                        </a:solidFill>
                      </a:endParaRPr>
                    </a:p>
                  </a:txBody>
                  <a:tcPr>
                    <a:solidFill>
                      <a:schemeClr val="bg1">
                        <a:lumMod val="85000"/>
                      </a:schemeClr>
                    </a:solidFill>
                  </a:tcPr>
                </a:tc>
                <a:tc>
                  <a:txBody>
                    <a:bodyPr/>
                    <a:lstStyle/>
                    <a:p>
                      <a:r>
                        <a:rPr lang="en-GB" b="0" dirty="0" smtClean="0">
                          <a:solidFill>
                            <a:schemeClr val="tx1"/>
                          </a:solidFill>
                        </a:rPr>
                        <a:t>AO3</a:t>
                      </a:r>
                      <a:endParaRPr lang="en-GB" b="0" dirty="0">
                        <a:solidFill>
                          <a:schemeClr val="tx1"/>
                        </a:solidFill>
                      </a:endParaRPr>
                    </a:p>
                  </a:txBody>
                  <a:tcPr>
                    <a:solidFill>
                      <a:schemeClr val="bg1">
                        <a:lumMod val="85000"/>
                      </a:schemeClr>
                    </a:solidFill>
                  </a:tcPr>
                </a:tc>
                <a:tc>
                  <a:txBody>
                    <a:bodyPr/>
                    <a:lstStyle/>
                    <a:p>
                      <a:r>
                        <a:rPr lang="en-GB" b="1" dirty="0" smtClean="0">
                          <a:solidFill>
                            <a:schemeClr val="tx1"/>
                          </a:solidFill>
                        </a:rPr>
                        <a:t>Total</a:t>
                      </a:r>
                      <a:endParaRPr lang="en-GB" b="1" dirty="0">
                        <a:solidFill>
                          <a:schemeClr val="tx1"/>
                        </a:solidFill>
                      </a:endParaRPr>
                    </a:p>
                  </a:txBody>
                  <a:tcPr>
                    <a:solidFill>
                      <a:schemeClr val="bg1">
                        <a:lumMod val="85000"/>
                      </a:schemeClr>
                    </a:solidFill>
                  </a:tcPr>
                </a:tc>
              </a:tr>
              <a:tr h="36411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baseline="0" dirty="0" smtClean="0">
                          <a:solidFill>
                            <a:schemeClr val="tx1"/>
                          </a:solidFill>
                        </a:rPr>
                        <a:t>Tectonics</a:t>
                      </a:r>
                      <a:endParaRPr lang="en-GB" dirty="0" smtClean="0">
                        <a:solidFill>
                          <a:schemeClr val="tx1"/>
                        </a:solidFill>
                      </a:endParaRPr>
                    </a:p>
                  </a:txBody>
                  <a:tcPr>
                    <a:solidFill>
                      <a:schemeClr val="bg1">
                        <a:lumMod val="75000"/>
                      </a:schemeClr>
                    </a:solidFill>
                  </a:tcPr>
                </a:tc>
                <a:tc>
                  <a:txBody>
                    <a:bodyPr/>
                    <a:lstStyle/>
                    <a:p>
                      <a:r>
                        <a:rPr lang="en-GB" dirty="0" smtClean="0">
                          <a:solidFill>
                            <a:schemeClr val="tx1"/>
                          </a:solidFill>
                        </a:rPr>
                        <a:t>3/6</a:t>
                      </a:r>
                      <a:endParaRPr lang="en-GB" dirty="0">
                        <a:solidFill>
                          <a:schemeClr val="tx1"/>
                        </a:solidFill>
                      </a:endParaRPr>
                    </a:p>
                  </a:txBody>
                  <a:tcPr>
                    <a:solidFill>
                      <a:schemeClr val="bg1">
                        <a:lumMod val="75000"/>
                      </a:schemeClr>
                    </a:solidFill>
                  </a:tcPr>
                </a:tc>
                <a:tc>
                  <a:txBody>
                    <a:bodyPr/>
                    <a:lstStyle/>
                    <a:p>
                      <a:r>
                        <a:rPr lang="en-GB" dirty="0" smtClean="0">
                          <a:solidFill>
                            <a:schemeClr val="tx1"/>
                          </a:solidFill>
                        </a:rPr>
                        <a:t>3/13</a:t>
                      </a:r>
                      <a:endParaRPr lang="en-GB" dirty="0">
                        <a:solidFill>
                          <a:schemeClr val="tx1"/>
                        </a:solidFill>
                      </a:endParaRPr>
                    </a:p>
                  </a:txBody>
                  <a:tcPr>
                    <a:solidFill>
                      <a:schemeClr val="bg1">
                        <a:lumMod val="75000"/>
                      </a:schemeClr>
                    </a:solidFill>
                  </a:tcPr>
                </a:tc>
                <a:tc>
                  <a:txBody>
                    <a:bodyPr/>
                    <a:lstStyle/>
                    <a:p>
                      <a:r>
                        <a:rPr lang="en-GB" dirty="0" smtClean="0">
                          <a:solidFill>
                            <a:schemeClr val="tx1"/>
                          </a:solidFill>
                        </a:rPr>
                        <a:t>1/1</a:t>
                      </a:r>
                      <a:endParaRPr lang="en-GB" dirty="0">
                        <a:solidFill>
                          <a:schemeClr val="tx1"/>
                        </a:solidFill>
                      </a:endParaRPr>
                    </a:p>
                  </a:txBody>
                  <a:tcPr>
                    <a:solidFill>
                      <a:schemeClr val="bg1">
                        <a:lumMod val="75000"/>
                      </a:schemeClr>
                    </a:solidFill>
                  </a:tcPr>
                </a:tc>
                <a:tc>
                  <a:txBody>
                    <a:bodyPr/>
                    <a:lstStyle/>
                    <a:p>
                      <a:r>
                        <a:rPr lang="en-GB" b="1" dirty="0" smtClean="0">
                          <a:solidFill>
                            <a:schemeClr val="tx1"/>
                          </a:solidFill>
                        </a:rPr>
                        <a:t>7/20</a:t>
                      </a:r>
                      <a:endParaRPr lang="en-GB" b="1" dirty="0">
                        <a:solidFill>
                          <a:schemeClr val="tx1"/>
                        </a:solidFill>
                      </a:endParaRPr>
                    </a:p>
                  </a:txBody>
                  <a:tcPr>
                    <a:solidFill>
                      <a:schemeClr val="bg1">
                        <a:lumMod val="75000"/>
                      </a:schemeClr>
                    </a:solidFill>
                  </a:tcPr>
                </a:tc>
              </a:tr>
            </a:tbl>
          </a:graphicData>
        </a:graphic>
      </p:graphicFrame>
      <p:sp>
        <p:nvSpPr>
          <p:cNvPr id="3" name="TextBox 2"/>
          <p:cNvSpPr txBox="1"/>
          <p:nvPr/>
        </p:nvSpPr>
        <p:spPr>
          <a:xfrm>
            <a:off x="576618" y="2415654"/>
            <a:ext cx="7667500" cy="1077218"/>
          </a:xfrm>
          <a:prstGeom prst="rect">
            <a:avLst/>
          </a:prstGeom>
          <a:noFill/>
        </p:spPr>
        <p:txBody>
          <a:bodyPr wrap="square" rtlCol="0">
            <a:spAutoFit/>
          </a:bodyPr>
          <a:lstStyle/>
          <a:p>
            <a:r>
              <a:rPr lang="en-GB" sz="3200" dirty="0"/>
              <a:t>The Principal Examiner awarded this essay the following marks:</a:t>
            </a:r>
          </a:p>
        </p:txBody>
      </p:sp>
    </p:spTree>
    <p:extLst>
      <p:ext uri="{BB962C8B-B14F-4D97-AF65-F5344CB8AC3E}">
        <p14:creationId xmlns:p14="http://schemas.microsoft.com/office/powerpoint/2010/main" val="21487820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
            <a:ext cx="9144000" cy="965205"/>
          </a:xfrm>
          <a:prstGeom prst="rect">
            <a:avLst/>
          </a:prstGeom>
          <a:solidFill>
            <a:srgbClr val="00A1DA"/>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2"/>
            <a:ext cx="1187354" cy="965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itle 1"/>
          <p:cNvSpPr>
            <a:spLocks noGrp="1"/>
          </p:cNvSpPr>
          <p:nvPr>
            <p:ph type="title"/>
          </p:nvPr>
        </p:nvSpPr>
        <p:spPr>
          <a:xfrm>
            <a:off x="1016758" y="2"/>
            <a:ext cx="8229600" cy="1099710"/>
          </a:xfrm>
        </p:spPr>
        <p:txBody>
          <a:bodyPr>
            <a:normAutofit/>
          </a:bodyPr>
          <a:lstStyle/>
          <a:p>
            <a:r>
              <a:rPr lang="en-GB" dirty="0" smtClean="0">
                <a:solidFill>
                  <a:schemeClr val="bg1"/>
                </a:solidFill>
                <a:latin typeface="+mn-lt"/>
              </a:rPr>
              <a:t>How could this response have been improved?</a:t>
            </a:r>
            <a:endParaRPr lang="en-GB" dirty="0">
              <a:solidFill>
                <a:schemeClr val="bg1"/>
              </a:solidFill>
              <a:latin typeface="+mn-lt"/>
            </a:endParaRPr>
          </a:p>
        </p:txBody>
      </p:sp>
      <p:sp>
        <p:nvSpPr>
          <p:cNvPr id="6" name="TextBox 5"/>
          <p:cNvSpPr txBox="1"/>
          <p:nvPr/>
        </p:nvSpPr>
        <p:spPr>
          <a:xfrm>
            <a:off x="313898" y="1099712"/>
            <a:ext cx="8475259" cy="6001643"/>
          </a:xfrm>
          <a:prstGeom prst="rect">
            <a:avLst/>
          </a:prstGeom>
          <a:noFill/>
        </p:spPr>
        <p:txBody>
          <a:bodyPr wrap="square" rtlCol="0">
            <a:spAutoFit/>
          </a:bodyPr>
          <a:lstStyle/>
          <a:p>
            <a:pPr marL="285750" indent="-285750">
              <a:buFont typeface="Arial" panose="020B0604020202020204" pitchFamily="34" charset="0"/>
              <a:buChar char="•"/>
            </a:pPr>
            <a:r>
              <a:rPr lang="en-GB" sz="2400" dirty="0"/>
              <a:t>Although the response is factually sound (AO1) there is very little knowledge and understanding of the role of good governance shown. The response could also have been extended to cover recovery from volcanic eruptions (AO1). </a:t>
            </a:r>
          </a:p>
          <a:p>
            <a:pPr marL="285750" indent="-285750">
              <a:buFont typeface="Arial" panose="020B0604020202020204" pitchFamily="34" charset="0"/>
              <a:buChar char="•"/>
            </a:pPr>
            <a:r>
              <a:rPr lang="en-GB" sz="2400" dirty="0"/>
              <a:t>The candidate has not successfully addressed the command ‘To what extent is good governance the </a:t>
            </a:r>
            <a:r>
              <a:rPr lang="en-GB" sz="2400" b="1" dirty="0"/>
              <a:t>most important </a:t>
            </a:r>
            <a:r>
              <a:rPr lang="en-GB" sz="2400" dirty="0"/>
              <a:t>factor?’ (AO2). This could have included explicit reference to </a:t>
            </a:r>
            <a:r>
              <a:rPr lang="en-GB" sz="2400" b="1" dirty="0"/>
              <a:t>other</a:t>
            </a:r>
            <a:r>
              <a:rPr lang="en-GB" sz="2400" dirty="0"/>
              <a:t> factors which can affect </a:t>
            </a:r>
            <a:r>
              <a:rPr lang="en-GB" sz="2400" b="1" dirty="0"/>
              <a:t>risk </a:t>
            </a:r>
            <a:r>
              <a:rPr lang="en-GB" sz="2400" dirty="0"/>
              <a:t>and vulnerability to earthquakes e.g. economic development, population profile, rural/urban location etc.</a:t>
            </a:r>
          </a:p>
          <a:p>
            <a:pPr marL="285750" indent="-285750">
              <a:buFont typeface="Arial" panose="020B0604020202020204" pitchFamily="34" charset="0"/>
              <a:buChar char="•"/>
            </a:pPr>
            <a:r>
              <a:rPr lang="en-GB" sz="2400" dirty="0"/>
              <a:t>Reference to and understanding of </a:t>
            </a:r>
            <a:r>
              <a:rPr lang="en-GB" sz="2400" b="1" dirty="0"/>
              <a:t>risk</a:t>
            </a:r>
            <a:r>
              <a:rPr lang="en-GB" sz="2400" dirty="0"/>
              <a:t> or </a:t>
            </a:r>
            <a:r>
              <a:rPr lang="en-GB" sz="2400" b="1" dirty="0"/>
              <a:t>mitigation</a:t>
            </a:r>
            <a:r>
              <a:rPr lang="en-GB" sz="2400" dirty="0"/>
              <a:t> as relevant specialised concepts has not been sufficiently developed (AO2)</a:t>
            </a:r>
            <a:endParaRPr lang="en-GB" sz="2400" b="1" dirty="0"/>
          </a:p>
          <a:p>
            <a:pPr marL="285750" indent="-285750">
              <a:buFont typeface="Arial" panose="020B0604020202020204" pitchFamily="34" charset="0"/>
              <a:buChar char="•"/>
            </a:pPr>
            <a:r>
              <a:rPr lang="en-GB" sz="2400" dirty="0"/>
              <a:t>The response is logically structured but does not come to a coherent conclusion to evaluate the role of good governance in the recovery of communities (AO3)</a:t>
            </a:r>
          </a:p>
          <a:p>
            <a:pPr marL="285750" indent="-285750">
              <a:buFont typeface="Arial" panose="020B0604020202020204" pitchFamily="34" charset="0"/>
              <a:buChar char="•"/>
            </a:pPr>
            <a:endParaRPr lang="en-GB" sz="2400" dirty="0"/>
          </a:p>
        </p:txBody>
      </p:sp>
    </p:spTree>
    <p:extLst>
      <p:ext uri="{BB962C8B-B14F-4D97-AF65-F5344CB8AC3E}">
        <p14:creationId xmlns:p14="http://schemas.microsoft.com/office/powerpoint/2010/main" val="17345038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
            <a:ext cx="9144000" cy="965205"/>
          </a:xfrm>
          <a:prstGeom prst="rect">
            <a:avLst/>
          </a:prstGeom>
          <a:solidFill>
            <a:srgbClr val="00A1DA"/>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2"/>
            <a:ext cx="1187354" cy="965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itle 1"/>
          <p:cNvSpPr>
            <a:spLocks noGrp="1"/>
          </p:cNvSpPr>
          <p:nvPr>
            <p:ph type="title"/>
          </p:nvPr>
        </p:nvSpPr>
        <p:spPr>
          <a:xfrm>
            <a:off x="1617261" y="0"/>
            <a:ext cx="4960961" cy="990528"/>
          </a:xfrm>
        </p:spPr>
        <p:txBody>
          <a:bodyPr>
            <a:normAutofit/>
          </a:bodyPr>
          <a:lstStyle/>
          <a:p>
            <a:r>
              <a:rPr lang="en-GB" sz="3800" dirty="0" smtClean="0">
                <a:solidFill>
                  <a:schemeClr val="bg1"/>
                </a:solidFill>
                <a:latin typeface="+mn-lt"/>
              </a:rPr>
              <a:t>Tackling AO2……..</a:t>
            </a:r>
            <a:endParaRPr lang="en-GB" sz="3800" dirty="0">
              <a:solidFill>
                <a:schemeClr val="bg1"/>
              </a:solidFill>
              <a:latin typeface="+mn-lt"/>
            </a:endParaRPr>
          </a:p>
        </p:txBody>
      </p:sp>
      <p:graphicFrame>
        <p:nvGraphicFramePr>
          <p:cNvPr id="6" name="Content Placeholder 3"/>
          <p:cNvGraphicFramePr>
            <a:graphicFrameLocks noGrp="1"/>
          </p:cNvGraphicFramePr>
          <p:nvPr>
            <p:ph idx="1"/>
            <p:extLst>
              <p:ext uri="{D42A27DB-BD31-4B8C-83A1-F6EECF244321}">
                <p14:modId xmlns:p14="http://schemas.microsoft.com/office/powerpoint/2010/main" val="3156506118"/>
              </p:ext>
            </p:extLst>
          </p:nvPr>
        </p:nvGraphicFramePr>
        <p:xfrm>
          <a:off x="424220" y="1746914"/>
          <a:ext cx="8262579" cy="404878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 name="Rounded Rectangular Callout 7"/>
          <p:cNvSpPr/>
          <p:nvPr/>
        </p:nvSpPr>
        <p:spPr>
          <a:xfrm>
            <a:off x="6332561" y="327546"/>
            <a:ext cx="2585111" cy="3466532"/>
          </a:xfrm>
          <a:prstGeom prst="wedgeRoundRectCallout">
            <a:avLst>
              <a:gd name="adj1" fmla="val -64223"/>
              <a:gd name="adj2" fmla="val 32520"/>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dirty="0" smtClean="0"/>
          </a:p>
          <a:p>
            <a:pPr algn="ctr"/>
            <a:r>
              <a:rPr lang="en-GB" dirty="0" smtClean="0"/>
              <a:t>Students should be able to identify  relevant concepts in each essay question</a:t>
            </a:r>
            <a:r>
              <a:rPr lang="en-GB" dirty="0"/>
              <a:t>. Display these clearly in the classroom and refer to them often – enable the students to identify these as strands that run through their A Level studies</a:t>
            </a:r>
          </a:p>
          <a:p>
            <a:pPr algn="ctr"/>
            <a:endParaRPr lang="en-GB" dirty="0"/>
          </a:p>
        </p:txBody>
      </p:sp>
      <p:sp>
        <p:nvSpPr>
          <p:cNvPr id="9" name="Rounded Rectangular Callout 8"/>
          <p:cNvSpPr/>
          <p:nvPr/>
        </p:nvSpPr>
        <p:spPr>
          <a:xfrm>
            <a:off x="6332561" y="4067034"/>
            <a:ext cx="2585111" cy="2574830"/>
          </a:xfrm>
          <a:prstGeom prst="wedgeRoundRectCallout">
            <a:avLst>
              <a:gd name="adj1" fmla="val -58363"/>
              <a:gd name="adj2" fmla="val -35999"/>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b="1" dirty="0" smtClean="0">
                <a:solidFill>
                  <a:schemeClr val="tx1"/>
                </a:solidFill>
              </a:rPr>
              <a:t> </a:t>
            </a:r>
          </a:p>
          <a:p>
            <a:pPr algn="ctr"/>
            <a:r>
              <a:rPr lang="en-GB" dirty="0">
                <a:solidFill>
                  <a:schemeClr val="tx1"/>
                </a:solidFill>
              </a:rPr>
              <a:t>D</a:t>
            </a:r>
            <a:r>
              <a:rPr lang="en-GB" dirty="0" smtClean="0">
                <a:solidFill>
                  <a:schemeClr val="tx1"/>
                </a:solidFill>
              </a:rPr>
              <a:t>raw </a:t>
            </a:r>
            <a:r>
              <a:rPr lang="en-GB" dirty="0">
                <a:solidFill>
                  <a:schemeClr val="tx1"/>
                </a:solidFill>
              </a:rPr>
              <a:t>knowledge together to reach rational </a:t>
            </a:r>
            <a:r>
              <a:rPr lang="en-GB" dirty="0" smtClean="0">
                <a:solidFill>
                  <a:schemeClr val="tx1"/>
                </a:solidFill>
              </a:rPr>
              <a:t>conclusions to the argument or debate. Use appropriate language e.g. ‘in conclusion…’ ‘in summary…’</a:t>
            </a:r>
            <a:endParaRPr lang="en-GB" dirty="0">
              <a:solidFill>
                <a:schemeClr val="tx1"/>
              </a:solidFill>
            </a:endParaRPr>
          </a:p>
          <a:p>
            <a:pPr algn="ctr"/>
            <a:endParaRPr lang="en-GB" dirty="0"/>
          </a:p>
        </p:txBody>
      </p:sp>
      <p:sp>
        <p:nvSpPr>
          <p:cNvPr id="10" name="Rounded Rectangular Callout 9"/>
          <p:cNvSpPr/>
          <p:nvPr/>
        </p:nvSpPr>
        <p:spPr>
          <a:xfrm>
            <a:off x="163773" y="4067034"/>
            <a:ext cx="2579427" cy="2601303"/>
          </a:xfrm>
          <a:prstGeom prst="wedgeRoundRectCallout">
            <a:avLst>
              <a:gd name="adj1" fmla="val 57504"/>
              <a:gd name="adj2" fmla="val -40120"/>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dirty="0" smtClean="0"/>
              <a:t>Using contrasting or evaluative language can help focus students on AO2. ‘However’, ‘on the other hand..’, nevertheless..’, ‘ as opposed to…’ and ‘yet’ are very useful tools</a:t>
            </a:r>
            <a:endParaRPr lang="en-GB" dirty="0"/>
          </a:p>
        </p:txBody>
      </p:sp>
      <p:sp>
        <p:nvSpPr>
          <p:cNvPr id="11" name="Rounded Rectangular Callout 10"/>
          <p:cNvSpPr/>
          <p:nvPr/>
        </p:nvSpPr>
        <p:spPr>
          <a:xfrm>
            <a:off x="163773" y="1127006"/>
            <a:ext cx="2579427" cy="2141198"/>
          </a:xfrm>
          <a:prstGeom prst="wedgeRoundRectCallout">
            <a:avLst>
              <a:gd name="adj1" fmla="val 58562"/>
              <a:gd name="adj2" fmla="val 26806"/>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dirty="0" smtClean="0"/>
              <a:t>Students should identify the command word and create a debate around it</a:t>
            </a:r>
            <a:endParaRPr lang="en-GB" dirty="0"/>
          </a:p>
        </p:txBody>
      </p:sp>
    </p:spTree>
    <p:extLst>
      <p:ext uri="{BB962C8B-B14F-4D97-AF65-F5344CB8AC3E}">
        <p14:creationId xmlns:p14="http://schemas.microsoft.com/office/powerpoint/2010/main" val="28574518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
            <a:ext cx="9144000" cy="965205"/>
          </a:xfrm>
          <a:prstGeom prst="rect">
            <a:avLst/>
          </a:prstGeom>
          <a:solidFill>
            <a:srgbClr val="00A1DA"/>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2"/>
            <a:ext cx="1187354" cy="965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itle 1"/>
          <p:cNvSpPr>
            <a:spLocks noGrp="1"/>
          </p:cNvSpPr>
          <p:nvPr>
            <p:ph type="title"/>
          </p:nvPr>
        </p:nvSpPr>
        <p:spPr>
          <a:xfrm>
            <a:off x="1357952" y="2"/>
            <a:ext cx="8229600" cy="1099710"/>
          </a:xfrm>
        </p:spPr>
        <p:txBody>
          <a:bodyPr>
            <a:normAutofit/>
          </a:bodyPr>
          <a:lstStyle/>
          <a:p>
            <a:r>
              <a:rPr lang="en-GB" sz="3600" dirty="0" smtClean="0">
                <a:solidFill>
                  <a:schemeClr val="bg1"/>
                </a:solidFill>
                <a:latin typeface="+mn-lt"/>
              </a:rPr>
              <a:t>Now, mark like an examiner………</a:t>
            </a:r>
            <a:endParaRPr lang="en-GB" sz="3600" dirty="0">
              <a:solidFill>
                <a:schemeClr val="bg1"/>
              </a:solidFill>
              <a:latin typeface="+mn-lt"/>
            </a:endParaRPr>
          </a:p>
        </p:txBody>
      </p:sp>
      <p:sp>
        <p:nvSpPr>
          <p:cNvPr id="6" name="TextBox 5"/>
          <p:cNvSpPr txBox="1"/>
          <p:nvPr/>
        </p:nvSpPr>
        <p:spPr>
          <a:xfrm>
            <a:off x="313898" y="1099712"/>
            <a:ext cx="8475259" cy="461665"/>
          </a:xfrm>
          <a:prstGeom prst="rect">
            <a:avLst/>
          </a:prstGeom>
          <a:noFill/>
        </p:spPr>
        <p:txBody>
          <a:bodyPr wrap="square" rtlCol="0">
            <a:spAutoFit/>
          </a:bodyPr>
          <a:lstStyle/>
          <a:p>
            <a:pPr marL="285750" indent="-285750">
              <a:buFont typeface="Arial" panose="020B0604020202020204" pitchFamily="34" charset="0"/>
              <a:buChar char="•"/>
            </a:pPr>
            <a:endParaRPr lang="en-GB" sz="2400" dirty="0"/>
          </a:p>
        </p:txBody>
      </p:sp>
      <p:sp>
        <p:nvSpPr>
          <p:cNvPr id="8" name="TextBox 7"/>
          <p:cNvSpPr txBox="1"/>
          <p:nvPr/>
        </p:nvSpPr>
        <p:spPr>
          <a:xfrm>
            <a:off x="313897" y="1297491"/>
            <a:ext cx="8475259" cy="5632311"/>
          </a:xfrm>
          <a:prstGeom prst="rect">
            <a:avLst/>
          </a:prstGeom>
          <a:noFill/>
        </p:spPr>
        <p:txBody>
          <a:bodyPr wrap="square" rtlCol="0">
            <a:spAutoFit/>
          </a:bodyPr>
          <a:lstStyle/>
          <a:p>
            <a:pPr marL="285750" indent="-285750">
              <a:buFont typeface="Arial" panose="020B0604020202020204" pitchFamily="34" charset="0"/>
              <a:buChar char="•"/>
            </a:pPr>
            <a:r>
              <a:rPr lang="en-GB" sz="2400" dirty="0"/>
              <a:t>The zip file contains </a:t>
            </a:r>
            <a:r>
              <a:rPr lang="en-GB" sz="2400" dirty="0" smtClean="0"/>
              <a:t>eight </a:t>
            </a:r>
            <a:r>
              <a:rPr lang="en-GB" sz="2400" dirty="0"/>
              <a:t>further essays, one from each </a:t>
            </a:r>
            <a:r>
              <a:rPr lang="en-GB" sz="2400" dirty="0" smtClean="0"/>
              <a:t>U4 </a:t>
            </a:r>
            <a:r>
              <a:rPr lang="en-GB" sz="2400" dirty="0"/>
              <a:t>theme and extra Weather and Climate and Energy essays to enable you to view a range of marks for the same essay</a:t>
            </a:r>
          </a:p>
          <a:p>
            <a:pPr marL="285750" indent="-285750">
              <a:buFont typeface="Arial" panose="020B0604020202020204" pitchFamily="34" charset="0"/>
              <a:buChar char="•"/>
            </a:pPr>
            <a:r>
              <a:rPr lang="en-GB" sz="2400" dirty="0"/>
              <a:t>Each essay includes full examiner commentary at the foot of the essay to illustrate the application of the </a:t>
            </a:r>
            <a:r>
              <a:rPr lang="en-GB" sz="2400" dirty="0" smtClean="0"/>
              <a:t>U4 </a:t>
            </a:r>
            <a:r>
              <a:rPr lang="en-GB" sz="2400" dirty="0"/>
              <a:t>mark scheme</a:t>
            </a:r>
          </a:p>
          <a:p>
            <a:pPr marL="285750" indent="-285750">
              <a:buFont typeface="Arial" panose="020B0604020202020204" pitchFamily="34" charset="0"/>
              <a:buChar char="•"/>
            </a:pPr>
            <a:r>
              <a:rPr lang="en-GB" sz="2400" dirty="0"/>
              <a:t>These essays are candidate materials from previous examination cycles. Bear in mind that the command words used may vary from those that candidates can expect in </a:t>
            </a:r>
            <a:r>
              <a:rPr lang="en-GB" sz="2400" dirty="0" smtClean="0"/>
              <a:t>U4 </a:t>
            </a:r>
            <a:r>
              <a:rPr lang="en-GB" sz="2400" dirty="0"/>
              <a:t>examinations. The essay titles used in these exemplars can be easily adapted to incorporate the appropriate </a:t>
            </a:r>
            <a:r>
              <a:rPr lang="en-GB" sz="2400" dirty="0" smtClean="0"/>
              <a:t>U4 </a:t>
            </a:r>
            <a:r>
              <a:rPr lang="en-GB" sz="2400" dirty="0"/>
              <a:t>command words </a:t>
            </a:r>
          </a:p>
          <a:p>
            <a:pPr marL="285750" indent="-285750">
              <a:buFont typeface="Arial" panose="020B0604020202020204" pitchFamily="34" charset="0"/>
              <a:buChar char="•"/>
            </a:pPr>
            <a:r>
              <a:rPr lang="en-GB" sz="2400" dirty="0" smtClean="0"/>
              <a:t>If you have any further questions, please contact your Subject Officer for GCE Geography at </a:t>
            </a:r>
            <a:r>
              <a:rPr lang="en-GB" sz="2400" dirty="0" smtClean="0">
                <a:hlinkClick r:id="rId4"/>
              </a:rPr>
              <a:t>erin.roberts@wjec.co.uk</a:t>
            </a:r>
            <a:endParaRPr lang="en-GB" sz="2400" dirty="0" smtClean="0"/>
          </a:p>
          <a:p>
            <a:pPr marL="285750" indent="-285750">
              <a:buFont typeface="Arial" panose="020B0604020202020204" pitchFamily="34" charset="0"/>
              <a:buChar char="•"/>
            </a:pPr>
            <a:endParaRPr lang="en-GB" sz="2400" dirty="0" smtClean="0"/>
          </a:p>
          <a:p>
            <a:pPr marL="285750" indent="-285750">
              <a:buFont typeface="Arial" panose="020B0604020202020204" pitchFamily="34" charset="0"/>
              <a:buChar char="•"/>
            </a:pPr>
            <a:endParaRPr lang="en-GB" sz="2400" dirty="0" smtClean="0"/>
          </a:p>
          <a:p>
            <a:pPr marL="285750" indent="-285750">
              <a:buFont typeface="Arial" panose="020B0604020202020204" pitchFamily="34" charset="0"/>
              <a:buChar char="•"/>
            </a:pPr>
            <a:endParaRPr lang="en-GB" sz="2400" dirty="0"/>
          </a:p>
        </p:txBody>
      </p:sp>
    </p:spTree>
    <p:extLst>
      <p:ext uri="{BB962C8B-B14F-4D97-AF65-F5344CB8AC3E}">
        <p14:creationId xmlns:p14="http://schemas.microsoft.com/office/powerpoint/2010/main" val="14082490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
            <a:ext cx="9144000" cy="965205"/>
          </a:xfrm>
          <a:prstGeom prst="rect">
            <a:avLst/>
          </a:prstGeom>
          <a:solidFill>
            <a:srgbClr val="00A1DA"/>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2"/>
            <a:ext cx="1187354" cy="965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itle 1"/>
          <p:cNvSpPr>
            <a:spLocks noGrp="1"/>
          </p:cNvSpPr>
          <p:nvPr>
            <p:ph type="title"/>
          </p:nvPr>
        </p:nvSpPr>
        <p:spPr>
          <a:xfrm>
            <a:off x="361311" y="1275000"/>
            <a:ext cx="8229600" cy="1099710"/>
          </a:xfrm>
        </p:spPr>
        <p:txBody>
          <a:bodyPr>
            <a:noAutofit/>
          </a:bodyPr>
          <a:lstStyle/>
          <a:p>
            <a:r>
              <a:rPr lang="en-GB" sz="4200" dirty="0" smtClean="0">
                <a:solidFill>
                  <a:srgbClr val="002060"/>
                </a:solidFill>
                <a:latin typeface="+mn-lt"/>
              </a:rPr>
              <a:t>Assessment</a:t>
            </a:r>
            <a:br>
              <a:rPr lang="en-GB" sz="4200" dirty="0" smtClean="0">
                <a:solidFill>
                  <a:srgbClr val="002060"/>
                </a:solidFill>
                <a:latin typeface="+mn-lt"/>
              </a:rPr>
            </a:br>
            <a:r>
              <a:rPr lang="en-GB" sz="4200" dirty="0" smtClean="0">
                <a:solidFill>
                  <a:srgbClr val="002060"/>
                </a:solidFill>
                <a:latin typeface="+mn-lt"/>
              </a:rPr>
              <a:t>structure of A level:</a:t>
            </a:r>
            <a:endParaRPr lang="en-GB" sz="4200" dirty="0">
              <a:solidFill>
                <a:srgbClr val="002060"/>
              </a:solidFill>
              <a:latin typeface="+mn-lt"/>
            </a:endParaRPr>
          </a:p>
        </p:txBody>
      </p:sp>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57679" y="205165"/>
            <a:ext cx="4122547" cy="36341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57678" y="3839298"/>
            <a:ext cx="4122547" cy="2690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1311" y="2701667"/>
            <a:ext cx="4210689" cy="37335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 name="Right Arrow Callout 12"/>
          <p:cNvSpPr/>
          <p:nvPr/>
        </p:nvSpPr>
        <p:spPr>
          <a:xfrm flipH="1">
            <a:off x="4189860" y="2183640"/>
            <a:ext cx="3835022" cy="3569861"/>
          </a:xfrm>
          <a:prstGeom prst="rightArrowCallout">
            <a:avLst/>
          </a:prstGeom>
          <a:solidFill>
            <a:srgbClr val="FFFF00"/>
          </a:solidFill>
          <a:ln w="28575">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dirty="0" smtClean="0">
                <a:solidFill>
                  <a:schemeClr val="tx1"/>
                </a:solidFill>
              </a:rPr>
              <a:t>U4 examination carries 16% </a:t>
            </a:r>
            <a:r>
              <a:rPr lang="en-GB" sz="2400" dirty="0">
                <a:solidFill>
                  <a:schemeClr val="tx1"/>
                </a:solidFill>
              </a:rPr>
              <a:t>of A </a:t>
            </a:r>
            <a:r>
              <a:rPr lang="en-GB" sz="2400" dirty="0" smtClean="0">
                <a:solidFill>
                  <a:schemeClr val="tx1"/>
                </a:solidFill>
              </a:rPr>
              <a:t>level marks –The examination comprises three extended response questions</a:t>
            </a:r>
            <a:endParaRPr lang="en-GB" sz="2400" dirty="0">
              <a:solidFill>
                <a:schemeClr val="tx1"/>
              </a:solidFill>
            </a:endParaRPr>
          </a:p>
        </p:txBody>
      </p:sp>
    </p:spTree>
    <p:extLst>
      <p:ext uri="{BB962C8B-B14F-4D97-AF65-F5344CB8AC3E}">
        <p14:creationId xmlns:p14="http://schemas.microsoft.com/office/powerpoint/2010/main" val="4266311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
            <a:ext cx="9144000" cy="965205"/>
          </a:xfrm>
          <a:prstGeom prst="rect">
            <a:avLst/>
          </a:prstGeom>
          <a:solidFill>
            <a:srgbClr val="00A1DA"/>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2"/>
            <a:ext cx="1187354" cy="965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itle 1"/>
          <p:cNvSpPr>
            <a:spLocks noGrp="1"/>
          </p:cNvSpPr>
          <p:nvPr>
            <p:ph type="title"/>
          </p:nvPr>
        </p:nvSpPr>
        <p:spPr>
          <a:xfrm>
            <a:off x="457200" y="970965"/>
            <a:ext cx="8229600" cy="1099710"/>
          </a:xfrm>
        </p:spPr>
        <p:txBody>
          <a:bodyPr>
            <a:normAutofit/>
          </a:bodyPr>
          <a:lstStyle/>
          <a:p>
            <a:r>
              <a:rPr lang="en-GB" sz="4200" dirty="0" smtClean="0">
                <a:solidFill>
                  <a:srgbClr val="002060"/>
                </a:solidFill>
                <a:latin typeface="+mn-lt"/>
              </a:rPr>
              <a:t>The U4 examination comprises….</a:t>
            </a:r>
            <a:endParaRPr lang="en-GB" sz="4200" dirty="0">
              <a:solidFill>
                <a:srgbClr val="002060"/>
              </a:solidFill>
              <a:latin typeface="+mn-lt"/>
            </a:endParaRPr>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7607" y="2005011"/>
            <a:ext cx="5939193" cy="35374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ight Arrow Callout 7"/>
          <p:cNvSpPr/>
          <p:nvPr/>
        </p:nvSpPr>
        <p:spPr>
          <a:xfrm>
            <a:off x="285680" y="2127048"/>
            <a:ext cx="2689532" cy="2799794"/>
          </a:xfrm>
          <a:prstGeom prst="rightArrowCallout">
            <a:avLst/>
          </a:prstGeom>
          <a:solidFill>
            <a:srgbClr val="FFFF00"/>
          </a:solidFill>
          <a:ln w="28575">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dirty="0" smtClean="0">
                <a:solidFill>
                  <a:schemeClr val="tx1"/>
                </a:solidFill>
              </a:rPr>
              <a:t>One Tectonic Hazards essay from a choice of two - 20 marks</a:t>
            </a:r>
            <a:endParaRPr lang="en-GB" sz="2400" dirty="0">
              <a:solidFill>
                <a:schemeClr val="tx1"/>
              </a:solidFill>
            </a:endParaRPr>
          </a:p>
        </p:txBody>
      </p:sp>
      <p:sp>
        <p:nvSpPr>
          <p:cNvPr id="9" name="Up Arrow Callout 8"/>
          <p:cNvSpPr/>
          <p:nvPr/>
        </p:nvSpPr>
        <p:spPr>
          <a:xfrm>
            <a:off x="2347415" y="5270038"/>
            <a:ext cx="5800298" cy="1433017"/>
          </a:xfrm>
          <a:prstGeom prst="upArrowCallout">
            <a:avLst/>
          </a:prstGeom>
          <a:solidFill>
            <a:srgbClr val="FFFF00"/>
          </a:solidFill>
          <a:ln w="28575">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dirty="0" smtClean="0">
                <a:solidFill>
                  <a:schemeClr val="tx1"/>
                </a:solidFill>
              </a:rPr>
              <a:t>Two Contemporary Themes essays, each from a choice of two – 22 marks</a:t>
            </a:r>
            <a:endParaRPr lang="en-GB" sz="2400" dirty="0">
              <a:solidFill>
                <a:schemeClr val="tx1"/>
              </a:solidFill>
            </a:endParaRPr>
          </a:p>
        </p:txBody>
      </p:sp>
    </p:spTree>
    <p:extLst>
      <p:ext uri="{BB962C8B-B14F-4D97-AF65-F5344CB8AC3E}">
        <p14:creationId xmlns:p14="http://schemas.microsoft.com/office/powerpoint/2010/main" val="26234617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
            <a:ext cx="9144000" cy="965205"/>
          </a:xfrm>
          <a:prstGeom prst="rect">
            <a:avLst/>
          </a:prstGeom>
          <a:solidFill>
            <a:srgbClr val="00A1DA"/>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2"/>
            <a:ext cx="1187354" cy="965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itle 1"/>
          <p:cNvSpPr>
            <a:spLocks noGrp="1"/>
          </p:cNvSpPr>
          <p:nvPr>
            <p:ph type="title"/>
          </p:nvPr>
        </p:nvSpPr>
        <p:spPr>
          <a:xfrm>
            <a:off x="457200" y="1070284"/>
            <a:ext cx="8229600" cy="1099710"/>
          </a:xfrm>
        </p:spPr>
        <p:txBody>
          <a:bodyPr>
            <a:normAutofit fontScale="90000"/>
          </a:bodyPr>
          <a:lstStyle/>
          <a:p>
            <a:r>
              <a:rPr lang="en-GB" sz="4200" dirty="0" smtClean="0">
                <a:solidFill>
                  <a:srgbClr val="002060"/>
                </a:solidFill>
                <a:latin typeface="+mn-lt"/>
              </a:rPr>
              <a:t>Ensure that your students understand the assessment objectives</a:t>
            </a:r>
            <a:endParaRPr lang="en-GB" sz="4200" dirty="0">
              <a:solidFill>
                <a:srgbClr val="002060"/>
              </a:solidFill>
              <a:latin typeface="+mn-lt"/>
            </a:endParaRPr>
          </a:p>
        </p:txBody>
      </p:sp>
      <p:graphicFrame>
        <p:nvGraphicFramePr>
          <p:cNvPr id="9" name="Table 8"/>
          <p:cNvGraphicFramePr>
            <a:graphicFrameLocks noGrp="1"/>
          </p:cNvGraphicFramePr>
          <p:nvPr>
            <p:extLst>
              <p:ext uri="{D42A27DB-BD31-4B8C-83A1-F6EECF244321}">
                <p14:modId xmlns:p14="http://schemas.microsoft.com/office/powerpoint/2010/main" val="3280566502"/>
              </p:ext>
            </p:extLst>
          </p:nvPr>
        </p:nvGraphicFramePr>
        <p:xfrm>
          <a:off x="593678" y="2335815"/>
          <a:ext cx="7667500" cy="2522582"/>
        </p:xfrm>
        <a:graphic>
          <a:graphicData uri="http://schemas.openxmlformats.org/drawingml/2006/table">
            <a:tbl>
              <a:tblPr firstRow="1" bandRow="1">
                <a:tableStyleId>{5C22544A-7EE6-4342-B048-85BDC9FD1C3A}</a:tableStyleId>
              </a:tblPr>
              <a:tblGrid>
                <a:gridCol w="1533500"/>
                <a:gridCol w="1533500"/>
                <a:gridCol w="1533500"/>
                <a:gridCol w="1533500"/>
                <a:gridCol w="1533500"/>
              </a:tblGrid>
              <a:tr h="538678">
                <a:tc>
                  <a:txBody>
                    <a:bodyPr/>
                    <a:lstStyle/>
                    <a:p>
                      <a:r>
                        <a:rPr lang="en-GB" sz="1700" dirty="0" smtClean="0">
                          <a:solidFill>
                            <a:schemeClr val="tx1"/>
                          </a:solidFill>
                        </a:rPr>
                        <a:t>Unit</a:t>
                      </a:r>
                      <a:r>
                        <a:rPr lang="en-GB" sz="1700" baseline="0" dirty="0" smtClean="0">
                          <a:solidFill>
                            <a:schemeClr val="tx1"/>
                          </a:solidFill>
                        </a:rPr>
                        <a:t> 4</a:t>
                      </a:r>
                      <a:endParaRPr lang="en-GB" sz="1700" dirty="0">
                        <a:solidFill>
                          <a:schemeClr val="tx1"/>
                        </a:solidFill>
                      </a:endParaRPr>
                    </a:p>
                  </a:txBody>
                  <a:tcPr>
                    <a:solidFill>
                      <a:schemeClr val="bg1">
                        <a:lumMod val="65000"/>
                      </a:schemeClr>
                    </a:solidFill>
                  </a:tcPr>
                </a:tc>
                <a:tc>
                  <a:txBody>
                    <a:bodyPr/>
                    <a:lstStyle/>
                    <a:p>
                      <a:endParaRPr lang="en-GB" dirty="0"/>
                    </a:p>
                  </a:txBody>
                  <a:tcPr>
                    <a:solidFill>
                      <a:schemeClr val="bg1">
                        <a:lumMod val="65000"/>
                      </a:schemeClr>
                    </a:solidFill>
                  </a:tcPr>
                </a:tc>
                <a:tc>
                  <a:txBody>
                    <a:bodyPr/>
                    <a:lstStyle/>
                    <a:p>
                      <a:endParaRPr lang="en-GB"/>
                    </a:p>
                  </a:txBody>
                  <a:tcPr>
                    <a:solidFill>
                      <a:schemeClr val="bg1">
                        <a:lumMod val="65000"/>
                      </a:schemeClr>
                    </a:solidFill>
                  </a:tcPr>
                </a:tc>
                <a:tc>
                  <a:txBody>
                    <a:bodyPr/>
                    <a:lstStyle/>
                    <a:p>
                      <a:endParaRPr lang="en-GB"/>
                    </a:p>
                  </a:txBody>
                  <a:tcPr>
                    <a:solidFill>
                      <a:schemeClr val="bg1">
                        <a:lumMod val="65000"/>
                      </a:schemeClr>
                    </a:solidFill>
                  </a:tcPr>
                </a:tc>
                <a:tc>
                  <a:txBody>
                    <a:bodyPr/>
                    <a:lstStyle/>
                    <a:p>
                      <a:r>
                        <a:rPr lang="en-GB" dirty="0" smtClean="0">
                          <a:solidFill>
                            <a:schemeClr val="tx1"/>
                          </a:solidFill>
                        </a:rPr>
                        <a:t>TOTAL MARKS = 64</a:t>
                      </a:r>
                      <a:endParaRPr lang="en-GB" dirty="0">
                        <a:solidFill>
                          <a:schemeClr val="tx1"/>
                        </a:solidFill>
                      </a:endParaRPr>
                    </a:p>
                  </a:txBody>
                  <a:tcPr>
                    <a:solidFill>
                      <a:schemeClr val="bg1">
                        <a:lumMod val="65000"/>
                      </a:schemeClr>
                    </a:solidFill>
                  </a:tcPr>
                </a:tc>
              </a:tr>
              <a:tr h="349860">
                <a:tc>
                  <a:txBody>
                    <a:bodyPr/>
                    <a:lstStyle/>
                    <a:p>
                      <a:r>
                        <a:rPr lang="en-GB" b="1" dirty="0" smtClean="0"/>
                        <a:t>Section</a:t>
                      </a:r>
                      <a:r>
                        <a:rPr lang="en-GB" b="1" baseline="0" dirty="0" smtClean="0"/>
                        <a:t> A</a:t>
                      </a:r>
                    </a:p>
                  </a:txBody>
                  <a:tcPr>
                    <a:solidFill>
                      <a:schemeClr val="bg1">
                        <a:lumMod val="85000"/>
                      </a:schemeClr>
                    </a:solidFill>
                  </a:tcPr>
                </a:tc>
                <a:tc>
                  <a:txBody>
                    <a:bodyPr/>
                    <a:lstStyle/>
                    <a:p>
                      <a:r>
                        <a:rPr lang="en-GB" b="0" dirty="0" smtClean="0"/>
                        <a:t>AO1</a:t>
                      </a:r>
                      <a:endParaRPr lang="en-GB" b="0" dirty="0"/>
                    </a:p>
                  </a:txBody>
                  <a:tcPr>
                    <a:solidFill>
                      <a:schemeClr val="bg1">
                        <a:lumMod val="85000"/>
                      </a:schemeClr>
                    </a:solidFill>
                  </a:tcPr>
                </a:tc>
                <a:tc>
                  <a:txBody>
                    <a:bodyPr/>
                    <a:lstStyle/>
                    <a:p>
                      <a:r>
                        <a:rPr lang="en-GB" b="0" dirty="0" smtClean="0"/>
                        <a:t>AO2</a:t>
                      </a:r>
                      <a:endParaRPr lang="en-GB" b="0" dirty="0"/>
                    </a:p>
                  </a:txBody>
                  <a:tcPr>
                    <a:solidFill>
                      <a:schemeClr val="bg1">
                        <a:lumMod val="85000"/>
                      </a:schemeClr>
                    </a:solidFill>
                  </a:tcPr>
                </a:tc>
                <a:tc>
                  <a:txBody>
                    <a:bodyPr/>
                    <a:lstStyle/>
                    <a:p>
                      <a:r>
                        <a:rPr lang="en-GB" b="0" dirty="0" smtClean="0"/>
                        <a:t>AO3</a:t>
                      </a:r>
                      <a:endParaRPr lang="en-GB" b="0" dirty="0"/>
                    </a:p>
                  </a:txBody>
                  <a:tcPr>
                    <a:solidFill>
                      <a:schemeClr val="bg1">
                        <a:lumMod val="85000"/>
                      </a:schemeClr>
                    </a:solidFill>
                  </a:tcPr>
                </a:tc>
                <a:tc>
                  <a:txBody>
                    <a:bodyPr/>
                    <a:lstStyle/>
                    <a:p>
                      <a:endParaRPr lang="en-GB" b="1" dirty="0"/>
                    </a:p>
                  </a:txBody>
                  <a:tcPr>
                    <a:solidFill>
                      <a:schemeClr val="bg1">
                        <a:lumMod val="85000"/>
                      </a:schemeClr>
                    </a:solidFill>
                  </a:tcPr>
                </a:tc>
              </a:tr>
              <a:tr h="36411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baseline="0" dirty="0" smtClean="0"/>
                        <a:t>Tectonics</a:t>
                      </a:r>
                      <a:endParaRPr lang="en-GB" dirty="0" smtClean="0"/>
                    </a:p>
                  </a:txBody>
                  <a:tcPr>
                    <a:solidFill>
                      <a:schemeClr val="bg1">
                        <a:lumMod val="75000"/>
                      </a:schemeClr>
                    </a:solidFill>
                  </a:tcPr>
                </a:tc>
                <a:tc>
                  <a:txBody>
                    <a:bodyPr/>
                    <a:lstStyle/>
                    <a:p>
                      <a:r>
                        <a:rPr lang="en-GB" dirty="0" smtClean="0"/>
                        <a:t>6</a:t>
                      </a:r>
                      <a:endParaRPr lang="en-GB" dirty="0"/>
                    </a:p>
                  </a:txBody>
                  <a:tcPr>
                    <a:solidFill>
                      <a:schemeClr val="bg1">
                        <a:lumMod val="75000"/>
                      </a:schemeClr>
                    </a:solidFill>
                  </a:tcPr>
                </a:tc>
                <a:tc>
                  <a:txBody>
                    <a:bodyPr/>
                    <a:lstStyle/>
                    <a:p>
                      <a:r>
                        <a:rPr lang="en-GB" dirty="0" smtClean="0"/>
                        <a:t>13</a:t>
                      </a:r>
                      <a:endParaRPr lang="en-GB" dirty="0"/>
                    </a:p>
                  </a:txBody>
                  <a:tcPr>
                    <a:solidFill>
                      <a:schemeClr val="bg1">
                        <a:lumMod val="75000"/>
                      </a:schemeClr>
                    </a:solidFill>
                  </a:tcPr>
                </a:tc>
                <a:tc>
                  <a:txBody>
                    <a:bodyPr/>
                    <a:lstStyle/>
                    <a:p>
                      <a:r>
                        <a:rPr lang="en-GB" dirty="0" smtClean="0"/>
                        <a:t>1</a:t>
                      </a:r>
                      <a:endParaRPr lang="en-GB" dirty="0"/>
                    </a:p>
                  </a:txBody>
                  <a:tcPr>
                    <a:solidFill>
                      <a:schemeClr val="bg1">
                        <a:lumMod val="75000"/>
                      </a:schemeClr>
                    </a:solidFill>
                  </a:tcPr>
                </a:tc>
                <a:tc>
                  <a:txBody>
                    <a:bodyPr/>
                    <a:lstStyle/>
                    <a:p>
                      <a:r>
                        <a:rPr lang="en-GB" b="1" dirty="0" smtClean="0"/>
                        <a:t>20</a:t>
                      </a:r>
                      <a:endParaRPr lang="en-GB" b="1" dirty="0"/>
                    </a:p>
                  </a:txBody>
                  <a:tcPr>
                    <a:solidFill>
                      <a:schemeClr val="bg1">
                        <a:lumMod val="75000"/>
                      </a:schemeClr>
                    </a:solidFill>
                  </a:tcPr>
                </a:tc>
              </a:tr>
              <a:tr h="329672">
                <a:tc>
                  <a:txBody>
                    <a:bodyPr/>
                    <a:lstStyle/>
                    <a:p>
                      <a:r>
                        <a:rPr lang="en-GB" b="1" dirty="0" smtClean="0"/>
                        <a:t>Section</a:t>
                      </a:r>
                      <a:r>
                        <a:rPr lang="en-GB" b="1" baseline="0" dirty="0" smtClean="0"/>
                        <a:t> B</a:t>
                      </a:r>
                      <a:endParaRPr lang="en-GB" b="1" dirty="0"/>
                    </a:p>
                  </a:txBody>
                  <a:tcPr>
                    <a:solidFill>
                      <a:schemeClr val="bg1">
                        <a:lumMod val="85000"/>
                      </a:schemeClr>
                    </a:solidFill>
                  </a:tcPr>
                </a:tc>
                <a:tc>
                  <a:txBody>
                    <a:bodyPr/>
                    <a:lstStyle/>
                    <a:p>
                      <a:r>
                        <a:rPr lang="en-GB" b="0" dirty="0" smtClean="0"/>
                        <a:t>AO1</a:t>
                      </a:r>
                      <a:endParaRPr lang="en-GB" b="0" dirty="0"/>
                    </a:p>
                  </a:txBody>
                  <a:tcPr>
                    <a:solidFill>
                      <a:schemeClr val="bg1">
                        <a:lumMod val="85000"/>
                      </a:schemeClr>
                    </a:solidFill>
                  </a:tcPr>
                </a:tc>
                <a:tc>
                  <a:txBody>
                    <a:bodyPr/>
                    <a:lstStyle/>
                    <a:p>
                      <a:r>
                        <a:rPr lang="en-GB" b="0" dirty="0" smtClean="0"/>
                        <a:t>AO2</a:t>
                      </a:r>
                      <a:endParaRPr lang="en-GB" b="0" dirty="0"/>
                    </a:p>
                  </a:txBody>
                  <a:tcPr>
                    <a:solidFill>
                      <a:schemeClr val="bg1">
                        <a:lumMod val="85000"/>
                      </a:schemeClr>
                    </a:solidFill>
                  </a:tcPr>
                </a:tc>
                <a:tc>
                  <a:txBody>
                    <a:bodyPr/>
                    <a:lstStyle/>
                    <a:p>
                      <a:r>
                        <a:rPr lang="en-GB" b="0" dirty="0" smtClean="0"/>
                        <a:t>AO3</a:t>
                      </a:r>
                      <a:endParaRPr lang="en-GB" b="0" dirty="0"/>
                    </a:p>
                  </a:txBody>
                  <a:tcPr>
                    <a:solidFill>
                      <a:schemeClr val="bg1">
                        <a:lumMod val="85000"/>
                      </a:schemeClr>
                    </a:solidFill>
                  </a:tcPr>
                </a:tc>
                <a:tc>
                  <a:txBody>
                    <a:bodyPr/>
                    <a:lstStyle/>
                    <a:p>
                      <a:endParaRPr lang="en-GB" b="1" dirty="0"/>
                    </a:p>
                  </a:txBody>
                  <a:tcPr>
                    <a:solidFill>
                      <a:schemeClr val="bg1">
                        <a:lumMod val="85000"/>
                      </a:schemeClr>
                    </a:solidFill>
                  </a:tcPr>
                </a:tc>
              </a:tr>
              <a:tr h="392611">
                <a:tc>
                  <a:txBody>
                    <a:bodyPr/>
                    <a:lstStyle/>
                    <a:p>
                      <a:r>
                        <a:rPr lang="en-GB" dirty="0" smtClean="0"/>
                        <a:t>Option</a:t>
                      </a:r>
                      <a:r>
                        <a:rPr lang="en-GB" baseline="0" dirty="0" smtClean="0"/>
                        <a:t> 1</a:t>
                      </a:r>
                      <a:endParaRPr lang="en-GB" dirty="0"/>
                    </a:p>
                  </a:txBody>
                  <a:tcPr>
                    <a:solidFill>
                      <a:schemeClr val="bg1">
                        <a:lumMod val="75000"/>
                      </a:schemeClr>
                    </a:solidFill>
                  </a:tcPr>
                </a:tc>
                <a:tc>
                  <a:txBody>
                    <a:bodyPr/>
                    <a:lstStyle/>
                    <a:p>
                      <a:r>
                        <a:rPr lang="en-GB" dirty="0" smtClean="0"/>
                        <a:t>9</a:t>
                      </a:r>
                      <a:endParaRPr lang="en-GB" dirty="0"/>
                    </a:p>
                  </a:txBody>
                  <a:tcPr>
                    <a:solidFill>
                      <a:schemeClr val="bg1">
                        <a:lumMod val="75000"/>
                      </a:schemeClr>
                    </a:solidFill>
                  </a:tcPr>
                </a:tc>
                <a:tc>
                  <a:txBody>
                    <a:bodyPr/>
                    <a:lstStyle/>
                    <a:p>
                      <a:r>
                        <a:rPr lang="en-GB" dirty="0" smtClean="0"/>
                        <a:t>11</a:t>
                      </a:r>
                      <a:endParaRPr lang="en-GB" dirty="0"/>
                    </a:p>
                  </a:txBody>
                  <a:tcPr>
                    <a:solidFill>
                      <a:schemeClr val="bg1">
                        <a:lumMod val="75000"/>
                      </a:schemeClr>
                    </a:solidFill>
                  </a:tcPr>
                </a:tc>
                <a:tc>
                  <a:txBody>
                    <a:bodyPr/>
                    <a:lstStyle/>
                    <a:p>
                      <a:r>
                        <a:rPr lang="en-GB" dirty="0" smtClean="0"/>
                        <a:t>2</a:t>
                      </a:r>
                      <a:endParaRPr lang="en-GB" dirty="0"/>
                    </a:p>
                  </a:txBody>
                  <a:tcPr>
                    <a:solidFill>
                      <a:schemeClr val="bg1">
                        <a:lumMod val="75000"/>
                      </a:schemeClr>
                    </a:solidFill>
                  </a:tcPr>
                </a:tc>
                <a:tc>
                  <a:txBody>
                    <a:bodyPr/>
                    <a:lstStyle/>
                    <a:p>
                      <a:r>
                        <a:rPr lang="en-GB" b="1" dirty="0" smtClean="0"/>
                        <a:t>22</a:t>
                      </a:r>
                      <a:endParaRPr lang="en-GB" b="1" dirty="0"/>
                    </a:p>
                  </a:txBody>
                  <a:tcPr>
                    <a:solidFill>
                      <a:schemeClr val="bg1">
                        <a:lumMod val="75000"/>
                      </a:schemeClr>
                    </a:solidFill>
                  </a:tcPr>
                </a:tc>
              </a:tr>
              <a:tr h="392611">
                <a:tc>
                  <a:txBody>
                    <a:bodyPr/>
                    <a:lstStyle/>
                    <a:p>
                      <a:r>
                        <a:rPr lang="en-GB" dirty="0" smtClean="0"/>
                        <a:t>Option 2</a:t>
                      </a:r>
                      <a:endParaRPr lang="en-GB" dirty="0"/>
                    </a:p>
                  </a:txBody>
                  <a:tcPr>
                    <a:solidFill>
                      <a:schemeClr val="bg1">
                        <a:lumMod val="75000"/>
                      </a:schemeClr>
                    </a:solidFill>
                  </a:tcPr>
                </a:tc>
                <a:tc>
                  <a:txBody>
                    <a:bodyPr/>
                    <a:lstStyle/>
                    <a:p>
                      <a:r>
                        <a:rPr lang="en-GB" dirty="0" smtClean="0"/>
                        <a:t>9</a:t>
                      </a:r>
                      <a:endParaRPr lang="en-GB" dirty="0"/>
                    </a:p>
                  </a:txBody>
                  <a:tcPr>
                    <a:solidFill>
                      <a:schemeClr val="bg1">
                        <a:lumMod val="75000"/>
                      </a:schemeClr>
                    </a:solidFill>
                  </a:tcPr>
                </a:tc>
                <a:tc>
                  <a:txBody>
                    <a:bodyPr/>
                    <a:lstStyle/>
                    <a:p>
                      <a:r>
                        <a:rPr lang="en-GB" dirty="0" smtClean="0"/>
                        <a:t>11</a:t>
                      </a:r>
                      <a:endParaRPr lang="en-GB" dirty="0"/>
                    </a:p>
                  </a:txBody>
                  <a:tcPr>
                    <a:solidFill>
                      <a:schemeClr val="bg1">
                        <a:lumMod val="75000"/>
                      </a:schemeClr>
                    </a:solidFill>
                  </a:tcPr>
                </a:tc>
                <a:tc>
                  <a:txBody>
                    <a:bodyPr/>
                    <a:lstStyle/>
                    <a:p>
                      <a:r>
                        <a:rPr lang="en-GB" dirty="0" smtClean="0"/>
                        <a:t>2</a:t>
                      </a:r>
                      <a:endParaRPr lang="en-GB" dirty="0"/>
                    </a:p>
                  </a:txBody>
                  <a:tcPr>
                    <a:solidFill>
                      <a:schemeClr val="bg1">
                        <a:lumMod val="75000"/>
                      </a:schemeClr>
                    </a:solidFill>
                  </a:tcPr>
                </a:tc>
                <a:tc>
                  <a:txBody>
                    <a:bodyPr/>
                    <a:lstStyle/>
                    <a:p>
                      <a:r>
                        <a:rPr lang="en-GB" b="1" dirty="0" smtClean="0"/>
                        <a:t>22</a:t>
                      </a:r>
                      <a:endParaRPr lang="en-GB" b="1" dirty="0"/>
                    </a:p>
                  </a:txBody>
                  <a:tcPr>
                    <a:solidFill>
                      <a:schemeClr val="bg1">
                        <a:lumMod val="75000"/>
                      </a:schemeClr>
                    </a:solidFill>
                  </a:tcPr>
                </a:tc>
              </a:tr>
            </a:tbl>
          </a:graphicData>
        </a:graphic>
      </p:graphicFrame>
      <p:sp>
        <p:nvSpPr>
          <p:cNvPr id="8" name="Up Arrow Callout 7"/>
          <p:cNvSpPr/>
          <p:nvPr/>
        </p:nvSpPr>
        <p:spPr>
          <a:xfrm>
            <a:off x="457200" y="4408227"/>
            <a:ext cx="8454788" cy="2292824"/>
          </a:xfrm>
          <a:prstGeom prst="upArrowCallout">
            <a:avLst/>
          </a:prstGeom>
          <a:solidFill>
            <a:srgbClr val="FFFF00"/>
          </a:solidFill>
          <a:ln w="28575">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dirty="0" smtClean="0">
                <a:solidFill>
                  <a:schemeClr val="tx1"/>
                </a:solidFill>
              </a:rPr>
              <a:t>AO1	Knowledge and understanding</a:t>
            </a:r>
          </a:p>
          <a:p>
            <a:pPr algn="ctr"/>
            <a:r>
              <a:rPr lang="en-GB" sz="2400" dirty="0" smtClean="0">
                <a:solidFill>
                  <a:schemeClr val="tx1"/>
                </a:solidFill>
              </a:rPr>
              <a:t>AO2	Application of knowledge  to interpret/analyse/evaluate</a:t>
            </a:r>
          </a:p>
          <a:p>
            <a:pPr algn="ctr"/>
            <a:r>
              <a:rPr lang="en-GB" sz="2400" dirty="0" smtClean="0">
                <a:solidFill>
                  <a:schemeClr val="tx1"/>
                </a:solidFill>
              </a:rPr>
              <a:t>AO3 	Use of qualitative skills to construct arguments and draw conclusions</a:t>
            </a:r>
            <a:endParaRPr lang="en-GB" sz="2400" dirty="0">
              <a:solidFill>
                <a:schemeClr val="tx1"/>
              </a:solidFill>
            </a:endParaRPr>
          </a:p>
        </p:txBody>
      </p:sp>
    </p:spTree>
    <p:extLst>
      <p:ext uri="{BB962C8B-B14F-4D97-AF65-F5344CB8AC3E}">
        <p14:creationId xmlns:p14="http://schemas.microsoft.com/office/powerpoint/2010/main" val="12395393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
            <a:ext cx="9144000" cy="965205"/>
          </a:xfrm>
          <a:prstGeom prst="rect">
            <a:avLst/>
          </a:prstGeom>
          <a:solidFill>
            <a:srgbClr val="00A1DA"/>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2"/>
            <a:ext cx="1187354" cy="965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itle 1"/>
          <p:cNvSpPr>
            <a:spLocks noGrp="1"/>
          </p:cNvSpPr>
          <p:nvPr>
            <p:ph type="title"/>
          </p:nvPr>
        </p:nvSpPr>
        <p:spPr>
          <a:xfrm>
            <a:off x="457200" y="1070284"/>
            <a:ext cx="8229600" cy="1099710"/>
          </a:xfrm>
        </p:spPr>
        <p:txBody>
          <a:bodyPr>
            <a:normAutofit/>
          </a:bodyPr>
          <a:lstStyle/>
          <a:p>
            <a:r>
              <a:rPr lang="en-GB" sz="4200" dirty="0" smtClean="0">
                <a:solidFill>
                  <a:srgbClr val="002060"/>
                </a:solidFill>
                <a:latin typeface="+mn-lt"/>
              </a:rPr>
              <a:t>Exemplar essay from Student Guide:</a:t>
            </a:r>
            <a:endParaRPr lang="en-GB" sz="4200" dirty="0">
              <a:solidFill>
                <a:srgbClr val="002060"/>
              </a:solidFill>
              <a:latin typeface="+mn-lt"/>
            </a:endParaRPr>
          </a:p>
        </p:txBody>
      </p:sp>
      <p:sp>
        <p:nvSpPr>
          <p:cNvPr id="6" name="Up Arrow Callout 5"/>
          <p:cNvSpPr/>
          <p:nvPr/>
        </p:nvSpPr>
        <p:spPr>
          <a:xfrm>
            <a:off x="457200" y="4408227"/>
            <a:ext cx="8454788" cy="2292824"/>
          </a:xfrm>
          <a:prstGeom prst="upArrowCallout">
            <a:avLst/>
          </a:prstGeom>
          <a:solidFill>
            <a:srgbClr val="FFFF00"/>
          </a:solidFill>
          <a:ln w="28575">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dirty="0" smtClean="0">
                <a:solidFill>
                  <a:schemeClr val="tx1"/>
                </a:solidFill>
              </a:rPr>
              <a:t>AO1	Knowledge and understanding</a:t>
            </a:r>
          </a:p>
          <a:p>
            <a:pPr algn="ctr"/>
            <a:r>
              <a:rPr lang="en-GB" sz="2400" dirty="0" smtClean="0">
                <a:solidFill>
                  <a:schemeClr val="tx1"/>
                </a:solidFill>
              </a:rPr>
              <a:t>AO2	Application of knowledge  to interpret/analyse/evaluate</a:t>
            </a:r>
          </a:p>
          <a:p>
            <a:pPr algn="ctr"/>
            <a:r>
              <a:rPr lang="en-GB" sz="2400" dirty="0" smtClean="0">
                <a:solidFill>
                  <a:schemeClr val="tx1"/>
                </a:solidFill>
              </a:rPr>
              <a:t>AO3 	Use of qualitative skills to construct arguments and draw conclusions</a:t>
            </a:r>
            <a:endParaRPr lang="en-GB" sz="2400" dirty="0">
              <a:solidFill>
                <a:schemeClr val="tx1"/>
              </a:solidFill>
            </a:endParaRPr>
          </a:p>
        </p:txBody>
      </p:sp>
      <p:sp>
        <p:nvSpPr>
          <p:cNvPr id="8" name="TextBox 7"/>
          <p:cNvSpPr txBox="1"/>
          <p:nvPr/>
        </p:nvSpPr>
        <p:spPr>
          <a:xfrm>
            <a:off x="327546" y="2047163"/>
            <a:ext cx="8215953" cy="1200329"/>
          </a:xfrm>
          <a:prstGeom prst="rect">
            <a:avLst/>
          </a:prstGeom>
          <a:noFill/>
        </p:spPr>
        <p:txBody>
          <a:bodyPr wrap="square" rtlCol="0">
            <a:spAutoFit/>
          </a:bodyPr>
          <a:lstStyle/>
          <a:p>
            <a:r>
              <a:rPr lang="en-GB" sz="2400" dirty="0" smtClean="0"/>
              <a:t>‘To what extent is the quality of governance the most important factor in the recovery of countries and communities from tectonic disasters?’  [20 marks]</a:t>
            </a:r>
            <a:endParaRPr lang="en-GB" sz="2400" dirty="0"/>
          </a:p>
        </p:txBody>
      </p:sp>
    </p:spTree>
    <p:extLst>
      <p:ext uri="{BB962C8B-B14F-4D97-AF65-F5344CB8AC3E}">
        <p14:creationId xmlns:p14="http://schemas.microsoft.com/office/powerpoint/2010/main" val="28495106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
            <a:ext cx="9144000" cy="965205"/>
          </a:xfrm>
          <a:prstGeom prst="rect">
            <a:avLst/>
          </a:prstGeom>
          <a:solidFill>
            <a:srgbClr val="00A1DA"/>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2"/>
            <a:ext cx="1187354" cy="965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itle 1"/>
          <p:cNvSpPr>
            <a:spLocks noGrp="1"/>
          </p:cNvSpPr>
          <p:nvPr>
            <p:ph type="title"/>
          </p:nvPr>
        </p:nvSpPr>
        <p:spPr>
          <a:xfrm>
            <a:off x="457200" y="1070284"/>
            <a:ext cx="8229600" cy="1099710"/>
          </a:xfrm>
        </p:spPr>
        <p:txBody>
          <a:bodyPr>
            <a:normAutofit/>
          </a:bodyPr>
          <a:lstStyle/>
          <a:p>
            <a:r>
              <a:rPr lang="en-GB" sz="4200" dirty="0" smtClean="0">
                <a:solidFill>
                  <a:srgbClr val="002060"/>
                </a:solidFill>
                <a:latin typeface="+mn-lt"/>
              </a:rPr>
              <a:t>Exemplar essay from Student Guide:</a:t>
            </a:r>
            <a:endParaRPr lang="en-GB" sz="4200" dirty="0">
              <a:solidFill>
                <a:srgbClr val="002060"/>
              </a:solidFill>
              <a:latin typeface="+mn-lt"/>
            </a:endParaRPr>
          </a:p>
        </p:txBody>
      </p:sp>
      <p:sp>
        <p:nvSpPr>
          <p:cNvPr id="6" name="Up Arrow Callout 5"/>
          <p:cNvSpPr/>
          <p:nvPr/>
        </p:nvSpPr>
        <p:spPr>
          <a:xfrm>
            <a:off x="457200" y="4408227"/>
            <a:ext cx="8454788" cy="2292824"/>
          </a:xfrm>
          <a:prstGeom prst="upArrowCallout">
            <a:avLst/>
          </a:prstGeom>
          <a:solidFill>
            <a:srgbClr val="FFFF00"/>
          </a:solidFill>
          <a:ln w="28575">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b="1" dirty="0" smtClean="0">
                <a:solidFill>
                  <a:srgbClr val="FF0000"/>
                </a:solidFill>
              </a:rPr>
              <a:t>AO1	Knowledge and understanding</a:t>
            </a:r>
          </a:p>
          <a:p>
            <a:pPr algn="ctr"/>
            <a:r>
              <a:rPr lang="en-GB" sz="2400" dirty="0" smtClean="0">
                <a:solidFill>
                  <a:schemeClr val="tx1"/>
                </a:solidFill>
              </a:rPr>
              <a:t>AO2	Application of knowledge  to interpret/analyse/evaluate</a:t>
            </a:r>
          </a:p>
          <a:p>
            <a:pPr algn="ctr"/>
            <a:r>
              <a:rPr lang="en-GB" sz="2400" dirty="0" smtClean="0">
                <a:solidFill>
                  <a:schemeClr val="tx1"/>
                </a:solidFill>
              </a:rPr>
              <a:t>AO3 	Use of qualitative skills to construct arguments and draw conclusions</a:t>
            </a:r>
            <a:endParaRPr lang="en-GB" sz="2400" dirty="0">
              <a:solidFill>
                <a:schemeClr val="tx1"/>
              </a:solidFill>
            </a:endParaRPr>
          </a:p>
        </p:txBody>
      </p:sp>
      <p:sp>
        <p:nvSpPr>
          <p:cNvPr id="8" name="TextBox 7"/>
          <p:cNvSpPr txBox="1"/>
          <p:nvPr/>
        </p:nvSpPr>
        <p:spPr>
          <a:xfrm>
            <a:off x="327546" y="2047163"/>
            <a:ext cx="8215953" cy="1200329"/>
          </a:xfrm>
          <a:prstGeom prst="rect">
            <a:avLst/>
          </a:prstGeom>
          <a:noFill/>
        </p:spPr>
        <p:txBody>
          <a:bodyPr wrap="square" rtlCol="0">
            <a:spAutoFit/>
          </a:bodyPr>
          <a:lstStyle/>
          <a:p>
            <a:r>
              <a:rPr lang="en-GB" sz="2400" dirty="0" smtClean="0"/>
              <a:t>‘To what extent is the quality of governance the most important factor in the recovery of countries and communities from tectonic disasters?’  [20 marks]</a:t>
            </a:r>
            <a:endParaRPr lang="en-GB" sz="2400" dirty="0"/>
          </a:p>
        </p:txBody>
      </p:sp>
    </p:spTree>
    <p:extLst>
      <p:ext uri="{BB962C8B-B14F-4D97-AF65-F5344CB8AC3E}">
        <p14:creationId xmlns:p14="http://schemas.microsoft.com/office/powerpoint/2010/main" val="18141553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
            <a:ext cx="9144000" cy="965205"/>
          </a:xfrm>
          <a:prstGeom prst="rect">
            <a:avLst/>
          </a:prstGeom>
          <a:solidFill>
            <a:srgbClr val="00A1DA"/>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2"/>
            <a:ext cx="1187354" cy="965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itle 1"/>
          <p:cNvSpPr>
            <a:spLocks noGrp="1"/>
          </p:cNvSpPr>
          <p:nvPr>
            <p:ph type="title"/>
          </p:nvPr>
        </p:nvSpPr>
        <p:spPr>
          <a:xfrm>
            <a:off x="457200" y="1070284"/>
            <a:ext cx="8229600" cy="1099710"/>
          </a:xfrm>
        </p:spPr>
        <p:txBody>
          <a:bodyPr>
            <a:normAutofit/>
          </a:bodyPr>
          <a:lstStyle/>
          <a:p>
            <a:r>
              <a:rPr lang="en-GB" sz="4200" dirty="0" smtClean="0">
                <a:solidFill>
                  <a:srgbClr val="002060"/>
                </a:solidFill>
                <a:latin typeface="+mn-lt"/>
              </a:rPr>
              <a:t>Exemplar essay from Student Guide:</a:t>
            </a:r>
            <a:endParaRPr lang="en-GB" sz="4200" dirty="0">
              <a:solidFill>
                <a:srgbClr val="002060"/>
              </a:solidFill>
              <a:latin typeface="+mn-lt"/>
            </a:endParaRPr>
          </a:p>
        </p:txBody>
      </p:sp>
      <p:sp>
        <p:nvSpPr>
          <p:cNvPr id="6" name="Up Arrow Callout 5"/>
          <p:cNvSpPr/>
          <p:nvPr/>
        </p:nvSpPr>
        <p:spPr>
          <a:xfrm>
            <a:off x="457200" y="4408227"/>
            <a:ext cx="8454788" cy="2292824"/>
          </a:xfrm>
          <a:prstGeom prst="upArrowCallout">
            <a:avLst/>
          </a:prstGeom>
          <a:solidFill>
            <a:srgbClr val="FFFF00"/>
          </a:solidFill>
          <a:ln w="28575">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b="1" dirty="0" smtClean="0">
                <a:solidFill>
                  <a:srgbClr val="FF0000"/>
                </a:solidFill>
              </a:rPr>
              <a:t>AO1	Knowledge and understanding</a:t>
            </a:r>
          </a:p>
          <a:p>
            <a:pPr algn="ctr"/>
            <a:r>
              <a:rPr lang="en-GB" sz="2400" dirty="0" smtClean="0">
                <a:solidFill>
                  <a:schemeClr val="tx1"/>
                </a:solidFill>
              </a:rPr>
              <a:t>AO2	Application of knowledge  to interpret/analyse/evaluate</a:t>
            </a:r>
          </a:p>
          <a:p>
            <a:pPr algn="ctr"/>
            <a:r>
              <a:rPr lang="en-GB" sz="2400" dirty="0" smtClean="0">
                <a:solidFill>
                  <a:schemeClr val="tx1"/>
                </a:solidFill>
              </a:rPr>
              <a:t>AO3 	Use of qualitative skills to construct arguments and draw conclusions</a:t>
            </a:r>
            <a:endParaRPr lang="en-GB" sz="2400" dirty="0">
              <a:solidFill>
                <a:schemeClr val="tx1"/>
              </a:solidFill>
            </a:endParaRPr>
          </a:p>
        </p:txBody>
      </p:sp>
      <p:sp>
        <p:nvSpPr>
          <p:cNvPr id="8" name="TextBox 7"/>
          <p:cNvSpPr txBox="1"/>
          <p:nvPr/>
        </p:nvSpPr>
        <p:spPr>
          <a:xfrm>
            <a:off x="327546" y="2047163"/>
            <a:ext cx="8215953" cy="1569660"/>
          </a:xfrm>
          <a:prstGeom prst="rect">
            <a:avLst/>
          </a:prstGeom>
          <a:noFill/>
        </p:spPr>
        <p:txBody>
          <a:bodyPr wrap="square" rtlCol="0">
            <a:spAutoFit/>
          </a:bodyPr>
          <a:lstStyle/>
          <a:p>
            <a:r>
              <a:rPr lang="en-GB" sz="2400" dirty="0" smtClean="0"/>
              <a:t>‘To what extent is the </a:t>
            </a:r>
            <a:r>
              <a:rPr lang="en-GB" sz="2400" b="1" dirty="0" smtClean="0">
                <a:solidFill>
                  <a:srgbClr val="FF0000"/>
                </a:solidFill>
              </a:rPr>
              <a:t>quality of governance </a:t>
            </a:r>
            <a:r>
              <a:rPr lang="en-GB" sz="2400" dirty="0" smtClean="0"/>
              <a:t>the most important factor </a:t>
            </a:r>
            <a:r>
              <a:rPr lang="en-GB" sz="2400" b="1" dirty="0" smtClean="0">
                <a:solidFill>
                  <a:srgbClr val="FF0000"/>
                </a:solidFill>
              </a:rPr>
              <a:t>in the recovery of countries and communities from tectonic disasters</a:t>
            </a:r>
            <a:r>
              <a:rPr lang="en-GB" sz="2400" dirty="0"/>
              <a:t>?’ [20 marks]</a:t>
            </a:r>
          </a:p>
          <a:p>
            <a:endParaRPr lang="en-GB" sz="2400" dirty="0"/>
          </a:p>
        </p:txBody>
      </p:sp>
    </p:spTree>
    <p:extLst>
      <p:ext uri="{BB962C8B-B14F-4D97-AF65-F5344CB8AC3E}">
        <p14:creationId xmlns:p14="http://schemas.microsoft.com/office/powerpoint/2010/main" val="7743192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
            <a:ext cx="9144000" cy="965205"/>
          </a:xfrm>
          <a:prstGeom prst="rect">
            <a:avLst/>
          </a:prstGeom>
          <a:solidFill>
            <a:srgbClr val="00A1DA"/>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2"/>
            <a:ext cx="1187354" cy="965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itle 1"/>
          <p:cNvSpPr>
            <a:spLocks noGrp="1"/>
          </p:cNvSpPr>
          <p:nvPr>
            <p:ph type="title"/>
          </p:nvPr>
        </p:nvSpPr>
        <p:spPr>
          <a:xfrm>
            <a:off x="457200" y="1070284"/>
            <a:ext cx="8229600" cy="1099710"/>
          </a:xfrm>
        </p:spPr>
        <p:txBody>
          <a:bodyPr>
            <a:normAutofit/>
          </a:bodyPr>
          <a:lstStyle/>
          <a:p>
            <a:r>
              <a:rPr lang="en-GB" sz="4200" dirty="0" smtClean="0">
                <a:solidFill>
                  <a:srgbClr val="002060"/>
                </a:solidFill>
                <a:latin typeface="+mn-lt"/>
              </a:rPr>
              <a:t>Exemplar essay from Student Guide:</a:t>
            </a:r>
            <a:endParaRPr lang="en-GB" sz="4200" dirty="0">
              <a:solidFill>
                <a:srgbClr val="002060"/>
              </a:solidFill>
              <a:latin typeface="+mn-lt"/>
            </a:endParaRPr>
          </a:p>
        </p:txBody>
      </p:sp>
      <p:sp>
        <p:nvSpPr>
          <p:cNvPr id="6" name="Up Arrow Callout 5"/>
          <p:cNvSpPr/>
          <p:nvPr/>
        </p:nvSpPr>
        <p:spPr>
          <a:xfrm>
            <a:off x="457200" y="4408227"/>
            <a:ext cx="8454788" cy="2292824"/>
          </a:xfrm>
          <a:prstGeom prst="upArrowCallout">
            <a:avLst/>
          </a:prstGeom>
          <a:solidFill>
            <a:srgbClr val="FFFF00"/>
          </a:solidFill>
          <a:ln w="28575">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b="1" dirty="0" smtClean="0">
                <a:solidFill>
                  <a:srgbClr val="FF0000"/>
                </a:solidFill>
              </a:rPr>
              <a:t>AO1	Knowledge and understanding</a:t>
            </a:r>
          </a:p>
          <a:p>
            <a:pPr algn="ctr"/>
            <a:r>
              <a:rPr lang="en-GB" sz="2400" b="1" dirty="0" smtClean="0">
                <a:solidFill>
                  <a:srgbClr val="00B050"/>
                </a:solidFill>
              </a:rPr>
              <a:t>AO2	Application of knowledge  to interpret/analyse/evaluate</a:t>
            </a:r>
          </a:p>
          <a:p>
            <a:pPr algn="ctr"/>
            <a:r>
              <a:rPr lang="en-GB" sz="2400" dirty="0" smtClean="0">
                <a:solidFill>
                  <a:schemeClr val="tx1"/>
                </a:solidFill>
              </a:rPr>
              <a:t>AO3 	Use of qualitative skills to construct arguments and draw conclusions</a:t>
            </a:r>
            <a:endParaRPr lang="en-GB" sz="2400" dirty="0">
              <a:solidFill>
                <a:schemeClr val="tx1"/>
              </a:solidFill>
            </a:endParaRPr>
          </a:p>
        </p:txBody>
      </p:sp>
      <p:sp>
        <p:nvSpPr>
          <p:cNvPr id="8" name="TextBox 7"/>
          <p:cNvSpPr txBox="1"/>
          <p:nvPr/>
        </p:nvSpPr>
        <p:spPr>
          <a:xfrm>
            <a:off x="327546" y="2047163"/>
            <a:ext cx="8215953" cy="1200329"/>
          </a:xfrm>
          <a:prstGeom prst="rect">
            <a:avLst/>
          </a:prstGeom>
          <a:noFill/>
        </p:spPr>
        <p:txBody>
          <a:bodyPr wrap="square" rtlCol="0">
            <a:spAutoFit/>
          </a:bodyPr>
          <a:lstStyle/>
          <a:p>
            <a:r>
              <a:rPr lang="en-GB" sz="2400" dirty="0" smtClean="0"/>
              <a:t>‘To what extent is the </a:t>
            </a:r>
            <a:r>
              <a:rPr lang="en-GB" sz="2400" b="1" dirty="0" smtClean="0">
                <a:solidFill>
                  <a:srgbClr val="FF0000"/>
                </a:solidFill>
              </a:rPr>
              <a:t>quality of governance </a:t>
            </a:r>
            <a:r>
              <a:rPr lang="en-GB" sz="2400" dirty="0" smtClean="0"/>
              <a:t>the most important factor </a:t>
            </a:r>
            <a:r>
              <a:rPr lang="en-GB" sz="2400" b="1" dirty="0" smtClean="0">
                <a:solidFill>
                  <a:srgbClr val="FF0000"/>
                </a:solidFill>
              </a:rPr>
              <a:t>in the recovery of countries and communities from tectonic disasters</a:t>
            </a:r>
            <a:r>
              <a:rPr lang="en-GB" sz="2400" dirty="0" smtClean="0"/>
              <a:t>?’ [20 marks]</a:t>
            </a:r>
            <a:endParaRPr lang="en-GB" sz="2400" dirty="0"/>
          </a:p>
        </p:txBody>
      </p:sp>
    </p:spTree>
    <p:extLst>
      <p:ext uri="{BB962C8B-B14F-4D97-AF65-F5344CB8AC3E}">
        <p14:creationId xmlns:p14="http://schemas.microsoft.com/office/powerpoint/2010/main" val="18964824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
            <a:ext cx="9144000" cy="965205"/>
          </a:xfrm>
          <a:prstGeom prst="rect">
            <a:avLst/>
          </a:prstGeom>
          <a:solidFill>
            <a:srgbClr val="00A1DA"/>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2"/>
            <a:ext cx="1187354" cy="965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itle 1"/>
          <p:cNvSpPr>
            <a:spLocks noGrp="1"/>
          </p:cNvSpPr>
          <p:nvPr>
            <p:ph type="title"/>
          </p:nvPr>
        </p:nvSpPr>
        <p:spPr>
          <a:xfrm>
            <a:off x="457200" y="1070284"/>
            <a:ext cx="8229600" cy="1099710"/>
          </a:xfrm>
        </p:spPr>
        <p:txBody>
          <a:bodyPr>
            <a:normAutofit/>
          </a:bodyPr>
          <a:lstStyle/>
          <a:p>
            <a:r>
              <a:rPr lang="en-GB" sz="4200" dirty="0" smtClean="0">
                <a:solidFill>
                  <a:srgbClr val="002060"/>
                </a:solidFill>
                <a:latin typeface="+mn-lt"/>
              </a:rPr>
              <a:t>Exemplar essay from Student Guide:</a:t>
            </a:r>
            <a:endParaRPr lang="en-GB" sz="4200" dirty="0">
              <a:solidFill>
                <a:srgbClr val="002060"/>
              </a:solidFill>
              <a:latin typeface="+mn-lt"/>
            </a:endParaRPr>
          </a:p>
        </p:txBody>
      </p:sp>
      <p:sp>
        <p:nvSpPr>
          <p:cNvPr id="6" name="Up Arrow Callout 5"/>
          <p:cNvSpPr/>
          <p:nvPr/>
        </p:nvSpPr>
        <p:spPr>
          <a:xfrm>
            <a:off x="457200" y="4408227"/>
            <a:ext cx="8454788" cy="2292824"/>
          </a:xfrm>
          <a:prstGeom prst="upArrowCallout">
            <a:avLst/>
          </a:prstGeom>
          <a:solidFill>
            <a:srgbClr val="FFFF00"/>
          </a:solidFill>
          <a:ln w="28575">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b="1" dirty="0" smtClean="0">
                <a:solidFill>
                  <a:srgbClr val="FF0000"/>
                </a:solidFill>
              </a:rPr>
              <a:t>AO1	Knowledge and understanding</a:t>
            </a:r>
          </a:p>
          <a:p>
            <a:pPr algn="ctr"/>
            <a:r>
              <a:rPr lang="en-GB" sz="2400" b="1" dirty="0" smtClean="0">
                <a:solidFill>
                  <a:srgbClr val="00B050"/>
                </a:solidFill>
              </a:rPr>
              <a:t>AO2	Application of knowledge  to interpret/analyse/evaluate</a:t>
            </a:r>
          </a:p>
          <a:p>
            <a:pPr algn="ctr"/>
            <a:r>
              <a:rPr lang="en-GB" sz="2400" dirty="0" smtClean="0">
                <a:solidFill>
                  <a:schemeClr val="tx1"/>
                </a:solidFill>
              </a:rPr>
              <a:t>AO3 	Use of qualitative skills to construct arguments and draw conclusions</a:t>
            </a:r>
            <a:endParaRPr lang="en-GB" sz="2400" dirty="0">
              <a:solidFill>
                <a:schemeClr val="tx1"/>
              </a:solidFill>
            </a:endParaRPr>
          </a:p>
        </p:txBody>
      </p:sp>
      <p:sp>
        <p:nvSpPr>
          <p:cNvPr id="8" name="TextBox 7"/>
          <p:cNvSpPr txBox="1"/>
          <p:nvPr/>
        </p:nvSpPr>
        <p:spPr>
          <a:xfrm>
            <a:off x="327546" y="2047163"/>
            <a:ext cx="8215953" cy="1569660"/>
          </a:xfrm>
          <a:prstGeom prst="rect">
            <a:avLst/>
          </a:prstGeom>
          <a:noFill/>
        </p:spPr>
        <p:txBody>
          <a:bodyPr wrap="square" rtlCol="0">
            <a:spAutoFit/>
          </a:bodyPr>
          <a:lstStyle/>
          <a:p>
            <a:r>
              <a:rPr lang="en-GB" sz="2400" b="1" dirty="0" smtClean="0">
                <a:solidFill>
                  <a:srgbClr val="00B050"/>
                </a:solidFill>
              </a:rPr>
              <a:t>‘To what extent </a:t>
            </a:r>
            <a:r>
              <a:rPr lang="en-GB" sz="2400" dirty="0" smtClean="0"/>
              <a:t>is the </a:t>
            </a:r>
            <a:r>
              <a:rPr lang="en-GB" sz="2400" b="1" dirty="0" smtClean="0">
                <a:solidFill>
                  <a:srgbClr val="FF0000"/>
                </a:solidFill>
              </a:rPr>
              <a:t>quality of governance </a:t>
            </a:r>
            <a:r>
              <a:rPr lang="en-GB" sz="2400" dirty="0" smtClean="0"/>
              <a:t>the </a:t>
            </a:r>
            <a:r>
              <a:rPr lang="en-GB" sz="2400" b="1" dirty="0" smtClean="0">
                <a:solidFill>
                  <a:srgbClr val="00B050"/>
                </a:solidFill>
              </a:rPr>
              <a:t>most important factor </a:t>
            </a:r>
            <a:r>
              <a:rPr lang="en-GB" sz="2400" b="1" dirty="0" smtClean="0">
                <a:solidFill>
                  <a:srgbClr val="FF0000"/>
                </a:solidFill>
              </a:rPr>
              <a:t>in the recovery of countries and communities from tectonic disasters</a:t>
            </a:r>
            <a:r>
              <a:rPr lang="en-GB" sz="2400" dirty="0"/>
              <a:t>?’ [20 marks]</a:t>
            </a:r>
          </a:p>
          <a:p>
            <a:endParaRPr lang="en-GB" sz="2400" dirty="0"/>
          </a:p>
        </p:txBody>
      </p:sp>
    </p:spTree>
    <p:extLst>
      <p:ext uri="{BB962C8B-B14F-4D97-AF65-F5344CB8AC3E}">
        <p14:creationId xmlns:p14="http://schemas.microsoft.com/office/powerpoint/2010/main" val="1971920190"/>
      </p:ext>
    </p:extLst>
  </p:cSld>
  <p:clrMapOvr>
    <a:masterClrMapping/>
  </p:clrMapOvr>
  <p:timing>
    <p:tnLst>
      <p:par>
        <p:cTn id="1" dur="indefinite" restart="never" nodeType="tmRoot"/>
      </p:par>
    </p:tnLst>
  </p:timing>
</p:sld>
</file>

<file path=ppt/theme/theme1.xml><?xml version="1.0" encoding="utf-8"?>
<a:theme xmlns:a="http://schemas.openxmlformats.org/drawingml/2006/main" name="Eduq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7BC5F733C7E474190C86D20B39DD1C4" ma:contentTypeVersion="1" ma:contentTypeDescription="Create a new document." ma:contentTypeScope="" ma:versionID="ac364a9d89e8f6f71a6a96d9d873916c">
  <xsd:schema xmlns:xsd="http://www.w3.org/2001/XMLSchema" xmlns:xs="http://www.w3.org/2001/XMLSchema" xmlns:p="http://schemas.microsoft.com/office/2006/metadata/properties" xmlns:ns2="http://schemas.microsoft.com/sharepoint/v4" targetNamespace="http://schemas.microsoft.com/office/2006/metadata/properties" ma:root="true" ma:fieldsID="c79c8594d4fa4c9fd200c91a62336472" ns2:_="">
    <xsd:import namespace="http://schemas.microsoft.com/sharepoint/v4"/>
    <xsd:element name="properties">
      <xsd:complexType>
        <xsd:sequence>
          <xsd:element name="documentManagement">
            <xsd:complexType>
              <xsd:all>
                <xsd:element ref="ns2: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8"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773DC8F-AB9D-4910-94BF-5076350377AD}">
  <ds:schemaRefs>
    <ds:schemaRef ds:uri="http://schemas.microsoft.com/office/2006/documentManagement/types"/>
    <ds:schemaRef ds:uri="http://purl.org/dc/elements/1.1/"/>
    <ds:schemaRef ds:uri="http://purl.org/dc/dcmitype/"/>
    <ds:schemaRef ds:uri="http://schemas.openxmlformats.org/package/2006/metadata/core-properties"/>
    <ds:schemaRef ds:uri="http://schemas.microsoft.com/office/infopath/2007/PartnerControls"/>
    <ds:schemaRef ds:uri="http://purl.org/dc/terms/"/>
    <ds:schemaRef ds:uri="http://schemas.microsoft.com/sharepoint/v4"/>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3D9FB68D-A36F-4F40-9DDD-C7C8C55F1F0F}">
  <ds:schemaRefs>
    <ds:schemaRef ds:uri="http://schemas.microsoft.com/sharepoint/v3/contenttype/forms"/>
  </ds:schemaRefs>
</ds:datastoreItem>
</file>

<file path=customXml/itemProps3.xml><?xml version="1.0" encoding="utf-8"?>
<ds:datastoreItem xmlns:ds="http://schemas.openxmlformats.org/officeDocument/2006/customXml" ds:itemID="{9FDC212E-7575-431E-9E63-C0DE05502B6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Eduqas PowerPoint Template</Template>
  <TotalTime>5191</TotalTime>
  <Words>1669</Words>
  <Application>Microsoft Office PowerPoint</Application>
  <PresentationFormat>On-screen Show (4:3)</PresentationFormat>
  <Paragraphs>168</Paragraphs>
  <Slides>17</Slides>
  <Notes>14</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Eduqas PowerPoint Template</vt:lpstr>
      <vt:lpstr>PowerPoint Presentation</vt:lpstr>
      <vt:lpstr>Assessment structure of A level:</vt:lpstr>
      <vt:lpstr>The U4 examination comprises….</vt:lpstr>
      <vt:lpstr>Ensure that your students understand the assessment objectives</vt:lpstr>
      <vt:lpstr>Exemplar essay from Student Guide:</vt:lpstr>
      <vt:lpstr>Exemplar essay from Student Guide:</vt:lpstr>
      <vt:lpstr>Exemplar essay from Student Guide:</vt:lpstr>
      <vt:lpstr>Exemplar essay from Student Guide:</vt:lpstr>
      <vt:lpstr>Exemplar essay from Student Guide:</vt:lpstr>
      <vt:lpstr>Ensure that your students understand each of the four U4 commands</vt:lpstr>
      <vt:lpstr>Exemplar essay from Student Guide:</vt:lpstr>
      <vt:lpstr>Unit 4 Band 3 descriptors:</vt:lpstr>
      <vt:lpstr>Marking exercise 1:</vt:lpstr>
      <vt:lpstr>Marking exercise 1:</vt:lpstr>
      <vt:lpstr>How could this response have been improved?</vt:lpstr>
      <vt:lpstr>Tackling AO2……..</vt:lpstr>
      <vt:lpstr>Now, mark like an examiner………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Bob</dc:creator>
  <cp:lastModifiedBy>WJEC</cp:lastModifiedBy>
  <cp:revision>344</cp:revision>
  <cp:lastPrinted>2017-10-27T12:42:52Z</cp:lastPrinted>
  <dcterms:created xsi:type="dcterms:W3CDTF">2015-04-01T10:04:59Z</dcterms:created>
  <dcterms:modified xsi:type="dcterms:W3CDTF">2018-01-05T15:43:34Z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0x01010017BC5F733C7E474190C86D20B39DD1C4</vt:lpwstr>
  </property>
</Properties>
</file>