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79" r:id="rId5"/>
    <p:sldId id="287" r:id="rId6"/>
    <p:sldId id="310" r:id="rId7"/>
    <p:sldId id="312" r:id="rId8"/>
    <p:sldId id="313" r:id="rId9"/>
    <p:sldId id="314" r:id="rId10"/>
    <p:sldId id="315" r:id="rId11"/>
    <p:sldId id="257" r:id="rId12"/>
    <p:sldId id="316" r:id="rId13"/>
    <p:sldId id="317" r:id="rId14"/>
    <p:sldId id="318" r:id="rId15"/>
    <p:sldId id="319" r:id="rId16"/>
    <p:sldId id="323" r:id="rId17"/>
    <p:sldId id="320" r:id="rId18"/>
    <p:sldId id="311" r:id="rId19"/>
    <p:sldId id="324" r:id="rId20"/>
    <p:sldId id="321"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3DA0E4"/>
    <a:srgbClr val="65B2E6"/>
    <a:srgbClr val="7C7C7C"/>
    <a:srgbClr val="C6C6C6"/>
    <a:srgbClr val="1E70C0"/>
    <a:srgbClr val="E65000"/>
    <a:srgbClr val="FFC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89" autoAdjust="0"/>
    <p:restoredTop sz="40188" autoAdjust="0"/>
  </p:normalViewPr>
  <p:slideViewPr>
    <p:cSldViewPr snapToGrid="0" snapToObjects="1">
      <p:cViewPr varScale="1">
        <p:scale>
          <a:sx n="45" d="100"/>
          <a:sy n="45" d="100"/>
        </p:scale>
        <p:origin x="2652" y="60"/>
      </p:cViewPr>
      <p:guideLst/>
    </p:cSldViewPr>
  </p:slideViewPr>
  <p:outlineViewPr>
    <p:cViewPr>
      <p:scale>
        <a:sx n="33" d="100"/>
        <a:sy n="33" d="100"/>
      </p:scale>
      <p:origin x="0" y="-20112"/>
    </p:cViewPr>
  </p:outlineViewPr>
  <p:notesTextViewPr>
    <p:cViewPr>
      <p:scale>
        <a:sx n="1" d="1"/>
        <a:sy n="1" d="1"/>
      </p:scale>
      <p:origin x="0" y="0"/>
    </p:cViewPr>
  </p:notesTextViewPr>
  <p:notesViewPr>
    <p:cSldViewPr snapToGrid="0" snapToObjects="1">
      <p:cViewPr varScale="1">
        <p:scale>
          <a:sx n="51" d="100"/>
          <a:sy n="51" d="100"/>
        </p:scale>
        <p:origin x="191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ge, Karl" userId="27833e07-7950-4688-9099-3af24160c74b" providerId="ADAL" clId="{B4212F0C-0D47-45AD-952B-892D77455B05}"/>
    <pc:docChg chg="undo custSel modSld">
      <pc:chgData name="Sage, Karl" userId="27833e07-7950-4688-9099-3af24160c74b" providerId="ADAL" clId="{B4212F0C-0D47-45AD-952B-892D77455B05}" dt="2023-01-27T15:29:39.260" v="310" actId="20577"/>
      <pc:docMkLst>
        <pc:docMk/>
      </pc:docMkLst>
      <pc:sldChg chg="modNotesTx">
        <pc:chgData name="Sage, Karl" userId="27833e07-7950-4688-9099-3af24160c74b" providerId="ADAL" clId="{B4212F0C-0D47-45AD-952B-892D77455B05}" dt="2023-01-27T14:16:53.744" v="2" actId="20577"/>
        <pc:sldMkLst>
          <pc:docMk/>
          <pc:sldMk cId="2328715061" sldId="287"/>
        </pc:sldMkLst>
      </pc:sldChg>
      <pc:sldChg chg="modNotesTx">
        <pc:chgData name="Sage, Karl" userId="27833e07-7950-4688-9099-3af24160c74b" providerId="ADAL" clId="{B4212F0C-0D47-45AD-952B-892D77455B05}" dt="2023-01-27T15:29:39.260" v="310" actId="20577"/>
        <pc:sldMkLst>
          <pc:docMk/>
          <pc:sldMk cId="4250035241" sldId="311"/>
        </pc:sldMkLst>
      </pc:sldChg>
      <pc:sldChg chg="modNotesTx">
        <pc:chgData name="Sage, Karl" userId="27833e07-7950-4688-9099-3af24160c74b" providerId="ADAL" clId="{B4212F0C-0D47-45AD-952B-892D77455B05}" dt="2023-01-27T14:18:52.422" v="3" actId="33524"/>
        <pc:sldMkLst>
          <pc:docMk/>
          <pc:sldMk cId="4274390263" sldId="313"/>
        </pc:sldMkLst>
      </pc:sldChg>
      <pc:sldChg chg="modNotesTx">
        <pc:chgData name="Sage, Karl" userId="27833e07-7950-4688-9099-3af24160c74b" providerId="ADAL" clId="{B4212F0C-0D47-45AD-952B-892D77455B05}" dt="2023-01-27T14:31:08.181" v="171" actId="20577"/>
        <pc:sldMkLst>
          <pc:docMk/>
          <pc:sldMk cId="2410398196" sldId="316"/>
        </pc:sldMkLst>
      </pc:sldChg>
      <pc:sldChg chg="modNotesTx">
        <pc:chgData name="Sage, Karl" userId="27833e07-7950-4688-9099-3af24160c74b" providerId="ADAL" clId="{B4212F0C-0D47-45AD-952B-892D77455B05}" dt="2023-01-27T14:32:57.949" v="194" actId="20577"/>
        <pc:sldMkLst>
          <pc:docMk/>
          <pc:sldMk cId="1223257781" sldId="317"/>
        </pc:sldMkLst>
      </pc:sldChg>
      <pc:sldChg chg="modNotesTx">
        <pc:chgData name="Sage, Karl" userId="27833e07-7950-4688-9099-3af24160c74b" providerId="ADAL" clId="{B4212F0C-0D47-45AD-952B-892D77455B05}" dt="2023-01-27T14:34:19.820" v="214" actId="113"/>
        <pc:sldMkLst>
          <pc:docMk/>
          <pc:sldMk cId="3823765514" sldId="319"/>
        </pc:sldMkLst>
      </pc:sldChg>
      <pc:sldChg chg="modNotesTx">
        <pc:chgData name="Sage, Karl" userId="27833e07-7950-4688-9099-3af24160c74b" providerId="ADAL" clId="{B4212F0C-0D47-45AD-952B-892D77455B05}" dt="2023-01-27T15:23:02.725" v="294" actId="20577"/>
        <pc:sldMkLst>
          <pc:docMk/>
          <pc:sldMk cId="3803086041" sldId="3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94BE0-A7E2-EB4B-A3C8-B89DFE5757F9}"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1C372-17FF-C94C-B4E4-053BFC8B0FD7}" type="slidenum">
              <a:rPr lang="en-US" smtClean="0"/>
              <a:t>‹#›</a:t>
            </a:fld>
            <a:endParaRPr lang="en-US"/>
          </a:p>
        </p:txBody>
      </p:sp>
    </p:spTree>
    <p:extLst>
      <p:ext uri="{BB962C8B-B14F-4D97-AF65-F5344CB8AC3E}">
        <p14:creationId xmlns:p14="http://schemas.microsoft.com/office/powerpoint/2010/main" val="417392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this is about:</a:t>
            </a:r>
          </a:p>
          <a:p>
            <a:endParaRPr lang="en-GB" dirty="0"/>
          </a:p>
          <a:p>
            <a:pPr marL="171450" indent="-171450">
              <a:buFont typeface="Arial" panose="020B0604020202020204" pitchFamily="34" charset="0"/>
              <a:buChar char="•"/>
            </a:pPr>
            <a:r>
              <a:rPr lang="en-GB" dirty="0"/>
              <a:t>guiding teachers to develop an approach to questioning when conducting the GCE A level Unit 3 Speaking Assessment.</a:t>
            </a:r>
          </a:p>
          <a:p>
            <a:pPr marL="171450" indent="-171450">
              <a:buFontTx/>
              <a:buChar char="-"/>
            </a:pPr>
            <a:endParaRPr lang="en-GB" dirty="0"/>
          </a:p>
          <a:p>
            <a:pPr marL="0" indent="0">
              <a:buFontTx/>
              <a:buNone/>
            </a:pPr>
            <a:r>
              <a:rPr lang="en-GB" dirty="0"/>
              <a:t>What it isn’t about:</a:t>
            </a:r>
          </a:p>
          <a:p>
            <a:pPr marL="0" indent="0">
              <a:buFontTx/>
              <a:buNone/>
            </a:pPr>
            <a:endParaRPr lang="en-GB" dirty="0"/>
          </a:p>
          <a:p>
            <a:pPr marL="171450" indent="-171450">
              <a:buFont typeface="Arial" panose="020B0604020202020204" pitchFamily="34" charset="0"/>
              <a:buChar char="•"/>
            </a:pPr>
            <a:r>
              <a:rPr lang="en-GB" dirty="0"/>
              <a:t>providing a rigid set of questions in each of the languages of study. However, after completing this PowerPoint you can start thinking about putting together your own bank of questions that you can employ with candidates when assessing Unit 3. </a:t>
            </a:r>
          </a:p>
        </p:txBody>
      </p:sp>
      <p:sp>
        <p:nvSpPr>
          <p:cNvPr id="4" name="Slide Number Placeholder 3"/>
          <p:cNvSpPr>
            <a:spLocks noGrp="1"/>
          </p:cNvSpPr>
          <p:nvPr>
            <p:ph type="sldNum" sz="quarter" idx="5"/>
          </p:nvPr>
        </p:nvSpPr>
        <p:spPr/>
        <p:txBody>
          <a:bodyPr/>
          <a:lstStyle/>
          <a:p>
            <a:fld id="{F1D1C372-17FF-C94C-B4E4-053BFC8B0FD7}" type="slidenum">
              <a:rPr lang="en-US" smtClean="0"/>
              <a:t>2</a:t>
            </a:fld>
            <a:endParaRPr lang="en-US"/>
          </a:p>
        </p:txBody>
      </p:sp>
    </p:spTree>
    <p:extLst>
      <p:ext uri="{BB962C8B-B14F-4D97-AF65-F5344CB8AC3E}">
        <p14:creationId xmlns:p14="http://schemas.microsoft.com/office/powerpoint/2010/main" val="858679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following example of an IRP deliberately has nothing to do with French, German or Spanish speaking countries or communities where the languages are spoken!</a:t>
            </a:r>
          </a:p>
          <a:p>
            <a:endParaRPr lang="en-US" dirty="0">
              <a:cs typeface="Calibri"/>
            </a:endParaRPr>
          </a:p>
          <a:p>
            <a:r>
              <a:rPr lang="en-US" dirty="0">
                <a:cs typeface="Calibri"/>
              </a:rPr>
              <a:t>The aim is to look at the sort of questions the examiner should ask without the distraction of the topic or language of study.</a:t>
            </a:r>
          </a:p>
          <a:p>
            <a:endParaRPr lang="en-GB" dirty="0"/>
          </a:p>
        </p:txBody>
      </p:sp>
      <p:sp>
        <p:nvSpPr>
          <p:cNvPr id="4" name="Slide Number Placeholder 3"/>
          <p:cNvSpPr>
            <a:spLocks noGrp="1"/>
          </p:cNvSpPr>
          <p:nvPr>
            <p:ph type="sldNum" sz="quarter" idx="5"/>
          </p:nvPr>
        </p:nvSpPr>
        <p:spPr/>
        <p:txBody>
          <a:bodyPr/>
          <a:lstStyle/>
          <a:p>
            <a:fld id="{F1D1C372-17FF-C94C-B4E4-053BFC8B0FD7}" type="slidenum">
              <a:rPr lang="en-US" smtClean="0"/>
              <a:t>11</a:t>
            </a:fld>
            <a:endParaRPr lang="en-US"/>
          </a:p>
        </p:txBody>
      </p:sp>
    </p:spTree>
    <p:extLst>
      <p:ext uri="{BB962C8B-B14F-4D97-AF65-F5344CB8AC3E}">
        <p14:creationId xmlns:p14="http://schemas.microsoft.com/office/powerpoint/2010/main" val="376014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The Presentation:</a:t>
            </a:r>
          </a:p>
          <a:p>
            <a:endParaRPr lang="en-GB" sz="1800" b="1"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Following the Railways Act 1921 the so called Big Four British railway companies: the Great Western Railway, the Southern Railway, the London Midland Scottish Railway and the London North Eastern Railway came into being. This involved the amalgamation of 120 smaller private railway companies in 1923. The 1921 act aimed to provide for the reorganisation and increased regulation of the railways in Great Britain. Further reorganisation came about shortly after the end of WWII. Following the election of a Labour government the Transport Act 1947 was passed. This act covered the nationalisation of virtually all mass transport in Great Britain. As far as the railways were concerned the Big Four companies were to be absorbed into one nationalised entity to form British Railways.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With this British Railways inherited the networks, rolling stock, motive power, and all associated hardware. This meant also that it inherited all the problems that the Big Four railways companies had had. Two World Wars and a lack of investment meant that the railways were in a very sorry state with war damage and worn-out infrastructure.</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The first priority of the newly created British Railways Board was to repair the war-damaged railways, clear a backlog of maintenance work which had mounted up and replace locomotives and rollingstock.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The Modernisation Plan was published in December 1954. It’s aim was to bring the railways up to date. A govt. white paper of 1956 stated that the plan would eradicate British Railways deficit by 1962. The plan would increase speed, reliability, safety, and line capacity. Services to passengers and freight companies would be made more attractive, and so recover business lost to road transport. The projected cost of the plan was £1.24 billion equivalent to £29 billion in 2020.</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Plans were necessarily ambitious and included:</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Electrification of important main lines including those in Kent, Birmingham and Central Scotland amongst others</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Replacement of steam engines by diesel traction</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New signalling and track replacement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Building of new passenger and freight stock</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The closure of a small number of routes which were considered unnecessary, particularly where they duplicated routes, not necessary in a nationalised system</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The construction of large freight yards with automated shunting, streamlining the handling of freight.</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However, there were flaws in the plan which would have huge cost implications and lead to inefficiencies. Leading many to declare that the plan was a disaster.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1D1C372-17FF-C94C-B4E4-053BFC8B0FD7}" type="slidenum">
              <a:rPr lang="en-US" smtClean="0"/>
              <a:t>12</a:t>
            </a:fld>
            <a:endParaRPr lang="en-US"/>
          </a:p>
        </p:txBody>
      </p:sp>
    </p:spTree>
    <p:extLst>
      <p:ext uri="{BB962C8B-B14F-4D97-AF65-F5344CB8AC3E}">
        <p14:creationId xmlns:p14="http://schemas.microsoft.com/office/powerpoint/2010/main" val="2226378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dirty="0"/>
              <a:t>The discussion:</a:t>
            </a:r>
          </a:p>
          <a:p>
            <a:endParaRPr lang="en-US" sz="1800" i="1" dirty="0"/>
          </a:p>
          <a:p>
            <a:r>
              <a:rPr lang="en-US" sz="1800" b="1" i="1" dirty="0"/>
              <a:t>What</a:t>
            </a:r>
            <a:r>
              <a:rPr lang="en-US" sz="1800" i="1" dirty="0"/>
              <a:t> </a:t>
            </a:r>
            <a:r>
              <a:rPr lang="en-US" sz="1800" b="1" i="1" dirty="0"/>
              <a:t>made you </a:t>
            </a:r>
            <a:r>
              <a:rPr lang="en-US" sz="1800" i="1" dirty="0"/>
              <a:t>choose this topic?</a:t>
            </a:r>
          </a:p>
          <a:p>
            <a:endParaRPr lang="en-US"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i="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 have always been interested in railways and wanted to research why a plan so positive and well was considered a disaster.</a:t>
            </a:r>
          </a:p>
          <a:p>
            <a:endPar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b="1"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What</a:t>
            </a:r>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was wrong </a:t>
            </a:r>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with it in your opinion?</a:t>
            </a:r>
          </a:p>
          <a:p>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I believe that the plan although well-meaning was ill conceived and failed to match the realities at the time.</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US" sz="1800" b="1" i="1" dirty="0"/>
              <a:t>What</a:t>
            </a:r>
            <a:r>
              <a:rPr lang="en-US" sz="1800" i="1" dirty="0"/>
              <a:t> </a:t>
            </a:r>
            <a:r>
              <a:rPr lang="en-US" sz="1800" b="1" i="1" dirty="0"/>
              <a:t>are your </a:t>
            </a:r>
            <a:r>
              <a:rPr lang="en-US" sz="1800" i="1" dirty="0"/>
              <a:t>reasons for saying that</a:t>
            </a:r>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a:t>
            </a:r>
          </a:p>
          <a:p>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was a rush to update the railways as they existed at the time, but there was a failure to react to how the movement of freight and the travelling habits of the general public were starting to change in the post-War era.  Large modern marshalling yards were being built to handle freight in the way it had always been historically handled, but t</a:t>
            </a: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he way freight was being moved was changing. The new marshalling yards were designed to deal with small wagonload freight as had been the case in the past. The problem was that this freight traffic was already in steep decline as the new yards were being built. Money was in effect being spent to create facilities that would soon become redundant. There were also other reasons the railways were losing freight to road transport.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US" sz="1800" b="1" i="1" dirty="0"/>
              <a:t>Give an example</a:t>
            </a:r>
            <a:r>
              <a:rPr lang="en-US" sz="1800" i="1" dirty="0"/>
              <a:t> of how this was the case.</a:t>
            </a:r>
          </a:p>
          <a:p>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Well, the railways had failed to redefine what their modern purpose was, and they were also at an historical disadvantage when it came to competing with road transport. The Modernisation Plan failed to redefine the purpose of the railways in a modernising country post-war, and railways were still bound by the Railway and Canal Traffic Acts dating back to the 19</a:t>
            </a:r>
            <a:r>
              <a:rPr lang="en-GB" sz="1800" baseline="300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Century. Due to this act, railways were obliged to provide transport for any kind of business, of any type of goods regardless of quantity between any two stations on the railway network at set and published rates. This legislation had originally been put in place to prevent the railway companies abusing their monopoly position as the sole provider of practical long-distance transport. These historic restrictions meant the railways found it difficult to compete with the growth of road haulage.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US" sz="1800" b="1" i="1" dirty="0"/>
              <a:t>Tell me more </a:t>
            </a:r>
            <a:r>
              <a:rPr lang="en-US" sz="1800" i="1" dirty="0"/>
              <a:t>about the threat posed by </a:t>
            </a:r>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road transport.</a:t>
            </a:r>
          </a:p>
          <a:p>
            <a:endParaRPr lang="en-GB" sz="1800" i="1"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Road freight operators were not bound by legal restrictions and could refuse work it is was deemed uneconomic, something which BR was not permitted to do. In addition, road hauliers were able to easily undercut BR's transport rates which it could not alter without legal consent. In addition, road hauliers, were in effect subsidised by the state; what they paid in road fund licence fees did not cover the true cost of wear and tear they caused to the roads. Whereas BR had to pay for the maintenance of thousands of goods yards and other facilities, as well as rolling stock and staff to service them. This was in spite of decreasing demand for many of these services, and business traffic that did exist was not very profitable. </a:t>
            </a:r>
            <a:r>
              <a:rPr lang="en-GB" sz="1800" dirty="0">
                <a:solidFill>
                  <a:srgbClr val="82BC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The above issues had been recognised during the Great Depression and the big four railway companies had unsuccessfully campaigned for the repeal of the Railway and Canal Traffic Acts.</a:t>
            </a:r>
            <a:endParaRPr lang="en-GB" sz="1800" dirty="0">
              <a:solidFill>
                <a:srgbClr val="82BC00"/>
              </a:solidFill>
              <a:effectLst/>
              <a:highlight>
                <a:srgbClr val="FFFF00"/>
              </a:highlight>
              <a:latin typeface="Gotham Rounded Book" pitchFamily="50" charset="0"/>
              <a:ea typeface="Times New Roman" panose="02020603050405020304" pitchFamily="18" charset="0"/>
              <a:cs typeface="Times New Roman" panose="02020603050405020304" pitchFamily="18" charset="0"/>
            </a:endParaRPr>
          </a:p>
          <a:p>
            <a:r>
              <a:rPr lang="en-GB" sz="180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b="1"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In your opinion </a:t>
            </a:r>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was the replacement of locomotives by British Railways a success?</a:t>
            </a:r>
          </a:p>
          <a:p>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GB" sz="1800" dirty="0">
                <a:solidFill>
                  <a:srgbClr val="202122"/>
                </a:solidFill>
                <a:effectLst/>
                <a:latin typeface="Arial" panose="020B0604020202020204" pitchFamily="34" charset="0"/>
                <a:ea typeface="Times New Roman" panose="02020603050405020304" pitchFamily="18" charset="0"/>
              </a:rPr>
              <a:t>Yes, in part. Although not set out in the published Modernisation Plan, BR's initial approach to acquire new locomotives was to implement pilot schemes. This involved commissioning orders for around 170 diesel locomotives from six independent manufacturers, as well as from BR’s own workshops. These were all British companies due to currency and political considerations. The problem was that they had little or no experience of designing and building diesel locomotives. Designs were spread across the three power categories BR believed would fulfil its mainline motive power needs. The designs commissioned deliberately represented a diverse range of engineering approaches with numerous constructors and suppliers of engines and electrical equipment. The aim was to select the most successful locomotives from the pilot schemes and use these as a basis to fulfil the large-scale orders the Modernisation Plan required.  However, unfortunately as </a:t>
            </a: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BR was placing these orders which would take time to fulfil, costs continued to rise, and income was falling with volumes of passenger and freight traffic decreasing rapidly. For the first time BR started to make losses from the late 1950s onwards.</a:t>
            </a:r>
          </a:p>
          <a:p>
            <a:pPr>
              <a:spcBef>
                <a:spcPts val="600"/>
              </a:spcBef>
              <a:spcAft>
                <a:spcPts val="600"/>
              </a:spcAft>
            </a:pPr>
            <a:endPar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b="1"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Do you feel </a:t>
            </a:r>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getting rid of steam was a mistake?</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No, it was necessary to replace motive power, and in a modern world steam was seen as being dirty and less efficient. Modernising motive power was a necessity but was presenting problems. The sheer number of different designs of diesel locos produced along with reliability and service issues, meant operational and cost benefits were not achieved. Many new designs were withdrawn from service after only a short time.</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a:spcBef>
                <a:spcPts val="600"/>
              </a:spcBef>
              <a:spcAft>
                <a:spcPts val="600"/>
              </a:spcAft>
            </a:pP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b="1"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Would you </a:t>
            </a:r>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have done things differently?</a:t>
            </a:r>
          </a:p>
          <a:p>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dirty="0">
                <a:solidFill>
                  <a:srgbClr val="82BC00"/>
                </a:solidFill>
                <a:effectLst/>
                <a:latin typeface="Arial" panose="020B0604020202020204" pitchFamily="34" charset="0"/>
                <a:ea typeface="Times New Roman" panose="02020603050405020304" pitchFamily="18" charset="0"/>
                <a:cs typeface="Times New Roman" panose="02020603050405020304" pitchFamily="18" charset="0"/>
              </a:rPr>
              <a:t>Yes, I would have stuck to the original motive power replacement plan agreed shortly after nationalisation. This was based on retaining steam traction and building new locomotives using </a:t>
            </a:r>
            <a:r>
              <a:rPr lang="en-GB" sz="1800" dirty="0">
                <a:solidFill>
                  <a:srgbClr val="202122"/>
                </a:solidFill>
                <a:effectLst/>
                <a:highlight>
                  <a:srgbClr val="00FFFF"/>
                </a:highlight>
                <a:latin typeface="Arial" panose="020B0604020202020204" pitchFamily="34" charset="0"/>
                <a:ea typeface="Calibri" panose="020F0502020204030204" pitchFamily="34" charset="0"/>
              </a:rPr>
              <a:t>existing designs from the Big Four railway companies, until BR designed a new series of standardised classes of steam locomotive. These new standardised locomotives entered service in 1951 and were intended to have a service life of 30 years. These were to be superseded by a rolling programme of electrification.</a:t>
            </a:r>
          </a:p>
          <a:p>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800" b="1"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Why do you consider </a:t>
            </a:r>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the Modernisation Plan to be a disaster?</a:t>
            </a:r>
          </a:p>
          <a:p>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marL="285750" indent="-285750">
              <a:lnSpc>
                <a:spcPct val="115000"/>
              </a:lnSpc>
              <a:spcBef>
                <a:spcPts val="600"/>
              </a:spcBef>
              <a:spcAft>
                <a:spcPts val="600"/>
              </a:spcAft>
              <a:buFont typeface="Arial" panose="020B0604020202020204" pitchFamily="34" charset="0"/>
              <a:buChar char="•"/>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Well, financially the Modernisation Plan was a costly failure for BR. The total cost outstripped the initial estimate, exceeding £1.6 billion (worth £33 billion in 2020), while the railways' financial losses (between £102 million and £68 million per year throughout the 1960s) increased as traffic volumes and market share continued to decline. Some of the new locomotives and rolling stock procured under the Plan were successful and would be in service for decades, however many proved to be embarrassing, high-profile failures. The modernisation of BR's freight-handling was ineffective and, many of the large yards built a few years previously were mostly empty even before the Plan was officially concluded</a:t>
            </a:r>
            <a:r>
              <a:rPr lang="en-GB" sz="1800" dirty="0">
                <a:solidFill>
                  <a:srgbClr val="202122"/>
                </a:solidFill>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endPar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GB" sz="1800" b="1"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In your opinion</a:t>
            </a:r>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were there any successes?</a:t>
            </a:r>
          </a:p>
          <a:p>
            <a:pPr>
              <a:lnSpc>
                <a:spcPct val="115000"/>
              </a:lnSpc>
              <a:spcBef>
                <a:spcPts val="6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Bef>
                <a:spcPts val="600"/>
              </a:spcBef>
              <a:spcAft>
                <a:spcPts val="600"/>
              </a:spcAft>
              <a:buFont typeface="Arial" panose="020B0604020202020204" pitchFamily="34" charset="0"/>
              <a:buChar char="•"/>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Yes, I believe the Modernisation Plan helped lay the foundations of BR’s highly successful Inter-City operation. I am of the view that it also set the scene for modern industrial design in the railway organisation. This led to British Rail producing its benchmark Corporate Identity Manual in the 1960s. However, perhaps the Modernisation Plan’s greatest achievement was the endorsement, adoption and implementation of the 25,000v AC electrification system which has since achieved universal recognition as the modern standard.</a:t>
            </a:r>
          </a:p>
          <a:p>
            <a:pPr>
              <a:lnSpc>
                <a:spcPct val="115000"/>
              </a:lnSpc>
              <a:spcBef>
                <a:spcPts val="6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GB" sz="1800" b="1"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What</a:t>
            </a:r>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is your </a:t>
            </a:r>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conclusion?</a:t>
            </a:r>
          </a:p>
          <a:p>
            <a:pPr>
              <a:lnSpc>
                <a:spcPct val="115000"/>
              </a:lnSpc>
              <a:spcBef>
                <a:spcPts val="600"/>
              </a:spcBef>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Bef>
                <a:spcPts val="600"/>
              </a:spcBef>
              <a:spcAft>
                <a:spcPts val="600"/>
              </a:spcAft>
              <a:buFont typeface="Arial" panose="020B0604020202020204" pitchFamily="34" charset="0"/>
              <a:buChar char="•"/>
            </a:pP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Modernisation was certainly a necessity, without doubt due to the state of the railways after WWII. Its intentions were admirable; modern rolling stock and motive power, modern passenger and freight services, rebuilt infrastructure, modern signalling and electrification. </a:t>
            </a:r>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However, many factors conspired against the railways. I have already mentioned the unfair advantage road haulage had over rail transport. The government of the day also had interests elsewhere, meaning road construction would be favoured over the railways. Although the Railway and Canal Traffic Acts were eventually rescinded by the Transport Act 1962, the damage to BR had been done.</a:t>
            </a:r>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The plan also proved to be ill timed as within months of its publication the train driver's union ASLEF, called a strike that lasted for 17 days. The disruption caused meant many of BR's long-standing freight customers – in particular smaller business and industrial users which provided much of the remaining wagonload traffic – were forced to start using road transport and never returned to the railways. This would quicken the decline in railway freight traffic and would quickly undermine the logic and business case for the Plan's renewal and expansion of large marshalling yards. The failure of the Modernisation Plan to achieve its goals had a negative impact on the Treasury and central government. It caused a deep-seated distrust of internal management within BR and caused funding to be restricted, making any further large-scale investment to reform or modernise the railways virtually impossible.</a:t>
            </a:r>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This attitude would haunt BR throughout its life. It also led to the commissioning of the </a:t>
            </a:r>
            <a:r>
              <a:rPr lang="en-GB" sz="1800" dirty="0" err="1">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Beeching</a:t>
            </a: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Report, a response by MacMillan’s Conservative government to BR's financial issues and the failure of the Modernisation Plan. Richard </a:t>
            </a:r>
            <a:r>
              <a:rPr lang="en-GB" sz="1800" dirty="0" err="1">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Beeching’s</a:t>
            </a:r>
            <a:r>
              <a:rPr lang="en-GB"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report would shape the railways as we know them today, it’s remit to cut BR’s losses being a far cry for the expansionist approach of the Modernisation plan.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i="1" dirty="0"/>
              <a:t>Thank you, very interesting.</a:t>
            </a:r>
          </a:p>
        </p:txBody>
      </p:sp>
      <p:sp>
        <p:nvSpPr>
          <p:cNvPr id="4" name="Slide Number Placeholder 3"/>
          <p:cNvSpPr>
            <a:spLocks noGrp="1"/>
          </p:cNvSpPr>
          <p:nvPr>
            <p:ph type="sldNum" sz="quarter" idx="5"/>
          </p:nvPr>
        </p:nvSpPr>
        <p:spPr/>
        <p:txBody>
          <a:bodyPr/>
          <a:lstStyle/>
          <a:p>
            <a:fld id="{F1D1C372-17FF-C94C-B4E4-053BFC8B0FD7}" type="slidenum">
              <a:rPr lang="en-US" smtClean="0"/>
              <a:t>13</a:t>
            </a:fld>
            <a:endParaRPr lang="en-US"/>
          </a:p>
        </p:txBody>
      </p:sp>
    </p:spTree>
    <p:extLst>
      <p:ext uri="{BB962C8B-B14F-4D97-AF65-F5344CB8AC3E}">
        <p14:creationId xmlns:p14="http://schemas.microsoft.com/office/powerpoint/2010/main" val="282660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questions employed in the discussion were:</a:t>
            </a:r>
          </a:p>
          <a:p>
            <a:endParaRPr lang="en-GB" dirty="0"/>
          </a:p>
          <a:p>
            <a:r>
              <a:rPr lang="en-US" sz="1200" i="1" dirty="0"/>
              <a:t>What made you choose this topic?</a:t>
            </a:r>
          </a:p>
          <a:p>
            <a:endParaRPr lang="en-GB" sz="12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2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What was wrong with it in your opinion?</a:t>
            </a:r>
          </a:p>
          <a:p>
            <a:endParaRPr lang="en-GB" sz="12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US" sz="1200" i="1" dirty="0"/>
              <a:t>What are your reasons for saying that</a:t>
            </a:r>
            <a:r>
              <a:rPr lang="en-GB" sz="12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a:t>
            </a:r>
          </a:p>
          <a:p>
            <a:endParaRPr lang="en-GB" sz="12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US" sz="1200" i="1" dirty="0"/>
              <a:t>Give an example of how this was the case.</a:t>
            </a:r>
          </a:p>
          <a:p>
            <a:endParaRPr lang="en-GB" sz="12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US" sz="1200" i="1" dirty="0"/>
              <a:t>Tell me more about the threat posed by </a:t>
            </a:r>
            <a:r>
              <a:rPr lang="en-GB" sz="12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road transport.</a:t>
            </a:r>
          </a:p>
          <a:p>
            <a:endParaRPr lang="en-GB" sz="1200" i="1"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2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In your opinion was the replacement of locomotives by British railways a success?</a:t>
            </a:r>
          </a:p>
          <a:p>
            <a:endParaRPr lang="en-GB" sz="12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2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Do you feel getting rid of steam was a mistake?</a:t>
            </a:r>
            <a:endParaRPr lang="en-GB" sz="12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2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2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Would you have done things differently?</a:t>
            </a:r>
          </a:p>
          <a:p>
            <a:endParaRPr lang="en-GB" sz="12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r>
              <a:rPr lang="en-GB" sz="12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Why do you consider the Modernisation Plan to be a disaster?</a:t>
            </a:r>
          </a:p>
          <a:p>
            <a:endParaRPr lang="en-GB" sz="1200" dirty="0">
              <a:solidFill>
                <a:srgbClr val="82BC00"/>
              </a:solidFill>
              <a:effectLst/>
              <a:latin typeface="Gotham Rounded Book" pitchFamily="50"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GB" sz="12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In your opinion, were there any successes?</a:t>
            </a:r>
          </a:p>
          <a:p>
            <a:pPr>
              <a:lnSpc>
                <a:spcPct val="115000"/>
              </a:lnSpc>
              <a:spcBef>
                <a:spcPts val="600"/>
              </a:spcBef>
              <a:spcAft>
                <a:spcPts val="6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GB" sz="12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What is you conclusion?</a:t>
            </a:r>
          </a:p>
          <a:p>
            <a:pPr>
              <a:lnSpc>
                <a:spcPct val="115000"/>
              </a:lnSpc>
              <a:spcBef>
                <a:spcPts val="600"/>
              </a:spcBef>
              <a:spcAft>
                <a:spcPts val="6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i="1" dirty="0"/>
              <a:t>Thank you, very interesting.</a:t>
            </a:r>
          </a:p>
          <a:p>
            <a:endParaRPr lang="en-GB" i="1" dirty="0"/>
          </a:p>
          <a:p>
            <a:r>
              <a:rPr lang="en-GB" i="0" dirty="0">
                <a:latin typeface="Arial" panose="020B0604020202020204" pitchFamily="34" charset="0"/>
                <a:cs typeface="Arial" panose="020B0604020202020204" pitchFamily="34" charset="0"/>
              </a:rPr>
              <a:t>This IRP presentation and discussion was not designed to provide a faultless template, but rather to show how questions can be formulated and a database of generic questions can be created.</a:t>
            </a:r>
          </a:p>
          <a:p>
            <a:endParaRPr lang="en-GB" dirty="0"/>
          </a:p>
        </p:txBody>
      </p:sp>
      <p:sp>
        <p:nvSpPr>
          <p:cNvPr id="4" name="Slide Number Placeholder 3"/>
          <p:cNvSpPr>
            <a:spLocks noGrp="1"/>
          </p:cNvSpPr>
          <p:nvPr>
            <p:ph type="sldNum" sz="quarter" idx="5"/>
          </p:nvPr>
        </p:nvSpPr>
        <p:spPr/>
        <p:txBody>
          <a:bodyPr/>
          <a:lstStyle/>
          <a:p>
            <a:fld id="{F1D1C372-17FF-C94C-B4E4-053BFC8B0FD7}" type="slidenum">
              <a:rPr lang="en-US" smtClean="0"/>
              <a:t>14</a:t>
            </a:fld>
            <a:endParaRPr lang="en-US"/>
          </a:p>
        </p:txBody>
      </p:sp>
    </p:spTree>
    <p:extLst>
      <p:ext uri="{BB962C8B-B14F-4D97-AF65-F5344CB8AC3E}">
        <p14:creationId xmlns:p14="http://schemas.microsoft.com/office/powerpoint/2010/main" val="350165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Rookie mistakes to avoid!</a:t>
            </a:r>
          </a:p>
          <a:p>
            <a:r>
              <a:rPr lang="en-GB" dirty="0"/>
              <a:t>All examiners want to get it right for candidates. Examiners want to hear what candidates know, NOT what they don’t know! Obvious yes, but believe me this point often gets lost. This fact is valuable for the candidate as well as the examiner to remember.</a:t>
            </a:r>
          </a:p>
          <a:p>
            <a:endParaRPr lang="en-GB" dirty="0"/>
          </a:p>
          <a:p>
            <a:r>
              <a:rPr lang="en-GB" dirty="0"/>
              <a:t>As a former A Level speaking examiner I know from personal experience the anxiety that an examiner feels when examining candidates for the first time. Consider the following:</a:t>
            </a:r>
          </a:p>
          <a:p>
            <a:endParaRPr lang="en-GB" dirty="0"/>
          </a:p>
          <a:p>
            <a:pPr marL="171450" indent="-171450">
              <a:lnSpc>
                <a:spcPct val="200000"/>
              </a:lnSpc>
              <a:buFont typeface="Arial" panose="020B0604020202020204" pitchFamily="34" charset="0"/>
              <a:buChar char="•"/>
            </a:pPr>
            <a:r>
              <a:rPr lang="en-GB" dirty="0"/>
              <a:t>What if I ask the wrong question? </a:t>
            </a:r>
            <a:r>
              <a:rPr lang="en-GB" i="1" dirty="0"/>
              <a:t>Follow up with an easier or more straightforward question – anything suitable to get things back on track.</a:t>
            </a:r>
          </a:p>
          <a:p>
            <a:pPr marL="171450" indent="-171450">
              <a:lnSpc>
                <a:spcPct val="200000"/>
              </a:lnSpc>
              <a:buFont typeface="Arial" panose="020B0604020202020204" pitchFamily="34" charset="0"/>
              <a:buChar char="•"/>
            </a:pPr>
            <a:r>
              <a:rPr lang="en-GB" dirty="0"/>
              <a:t>What if I miss the point the candidate is making? </a:t>
            </a:r>
            <a:r>
              <a:rPr lang="en-GB" i="1" dirty="0"/>
              <a:t>Ask them to repeat, or say you are not clear regarding the response or move onto another question! – whatever happens avoid flustering the candidate and/or yourself! the external marker will hear how the candidate responded.</a:t>
            </a:r>
          </a:p>
          <a:p>
            <a:pPr marL="171450" indent="-171450">
              <a:lnSpc>
                <a:spcPct val="200000"/>
              </a:lnSpc>
              <a:buFont typeface="Arial" panose="020B0604020202020204" pitchFamily="34" charset="0"/>
              <a:buChar char="•"/>
            </a:pPr>
            <a:r>
              <a:rPr lang="en-GB" i="0" dirty="0"/>
              <a:t>What if the candidate just answers yes or no? </a:t>
            </a:r>
            <a:r>
              <a:rPr lang="en-GB" i="1" dirty="0"/>
              <a:t>Follow up with an open question e.g. Can you explain? How? Why? etc.</a:t>
            </a:r>
          </a:p>
          <a:p>
            <a:pPr marL="171450" indent="-171450">
              <a:lnSpc>
                <a:spcPct val="200000"/>
              </a:lnSpc>
              <a:buFont typeface="Arial" panose="020B0604020202020204" pitchFamily="34" charset="0"/>
              <a:buChar char="•"/>
            </a:pPr>
            <a:r>
              <a:rPr lang="en-GB" i="0" dirty="0"/>
              <a:t>What if I lose my train of thought, or the candidate does? </a:t>
            </a:r>
            <a:r>
              <a:rPr lang="en-GB" i="1" dirty="0"/>
              <a:t>Ask a new question, taking a different angle</a:t>
            </a:r>
          </a:p>
          <a:p>
            <a:pPr marL="171450" indent="-171450">
              <a:lnSpc>
                <a:spcPct val="200000"/>
              </a:lnSpc>
              <a:buFont typeface="Arial" panose="020B0604020202020204" pitchFamily="34" charset="0"/>
              <a:buChar char="•"/>
            </a:pPr>
            <a:r>
              <a:rPr lang="en-GB" i="0" dirty="0"/>
              <a:t>What if the candidate just dries up? Or struggles to answer a question? </a:t>
            </a:r>
            <a:r>
              <a:rPr lang="en-GB" i="1" dirty="0"/>
              <a:t>Move on to a new question, an easier or less complex one that you think they can answer. This will enable you to reengage the candidate and get the questioning going again.</a:t>
            </a:r>
          </a:p>
          <a:p>
            <a:endParaRPr lang="en-GB" dirty="0"/>
          </a:p>
          <a:p>
            <a:r>
              <a:rPr lang="en-GB" dirty="0"/>
              <a:t>A rookie examiner’s most common mistake is to think; </a:t>
            </a:r>
            <a:r>
              <a:rPr lang="en-GB" i="1" dirty="0"/>
              <a:t>I need to prepare the topic the candidate has chosen and swot up on it (using the Unit 3 pro-forma). Then I need to prepare a list of questions to ask the candidate!</a:t>
            </a:r>
          </a:p>
          <a:p>
            <a:endParaRPr lang="en-GB" i="1" dirty="0"/>
          </a:p>
          <a:p>
            <a:r>
              <a:rPr lang="en-GB" i="1" dirty="0"/>
              <a:t>WRONG!! DO NOT DO THIS! For the following reasons:</a:t>
            </a:r>
          </a:p>
          <a:p>
            <a:endParaRPr lang="en-GB" i="1" dirty="0"/>
          </a:p>
          <a:p>
            <a:pPr marL="228600" indent="-228600">
              <a:buFont typeface="+mj-lt"/>
              <a:buAutoNum type="arabicPeriod"/>
            </a:pPr>
            <a:r>
              <a:rPr lang="en-GB" i="1" dirty="0"/>
              <a:t>Neither a visiting nor teacher examiner has the time to do this, and even if they did they will not know what the candidate is going to say!</a:t>
            </a:r>
          </a:p>
          <a:p>
            <a:pPr marL="228600" indent="-228600">
              <a:buFont typeface="+mj-lt"/>
              <a:buAutoNum type="arabicPeriod"/>
            </a:pPr>
            <a:r>
              <a:rPr lang="en-GB" i="1" dirty="0"/>
              <a:t>This is NOT the point of the speaking exam!</a:t>
            </a:r>
          </a:p>
          <a:p>
            <a:pPr marL="228600" indent="-228600">
              <a:buFont typeface="+mj-lt"/>
              <a:buAutoNum type="arabicPeriod"/>
            </a:pPr>
            <a:r>
              <a:rPr lang="en-GB" i="1" dirty="0"/>
              <a:t>A speaking examiner reacts to what the candidate says, NOT what the examiner thinks they should say!</a:t>
            </a:r>
          </a:p>
          <a:p>
            <a:pPr marL="228600" indent="-228600">
              <a:buFont typeface="+mj-lt"/>
              <a:buAutoNum type="arabicPeriod"/>
            </a:pPr>
            <a:endParaRPr lang="en-GB" i="1" dirty="0"/>
          </a:p>
          <a:p>
            <a:pPr marL="0" indent="0">
              <a:buFont typeface="+mj-lt"/>
              <a:buNone/>
            </a:pPr>
            <a:r>
              <a:rPr lang="en-GB" i="1" dirty="0"/>
              <a:t>Another rookie mistake is to treat the up to10 points a candidate notes on the pro-forma as the questions the examiner has to ask the candidate. WRONG, this is simply to give the speaking examiner an idea of what the candidate is going to talk about. The sources listed will also indicate what research the candidate has done. This will become evident in the discussion the examiner has with the candidate.</a:t>
            </a:r>
          </a:p>
          <a:p>
            <a:pPr marL="228600" indent="-228600">
              <a:buFont typeface="+mj-lt"/>
              <a:buAutoNum type="arabicPeriod"/>
            </a:pPr>
            <a:endParaRPr lang="en-GB" i="1" dirty="0"/>
          </a:p>
        </p:txBody>
      </p:sp>
      <p:sp>
        <p:nvSpPr>
          <p:cNvPr id="4" name="Slide Number Placeholder 3"/>
          <p:cNvSpPr>
            <a:spLocks noGrp="1"/>
          </p:cNvSpPr>
          <p:nvPr>
            <p:ph type="sldNum" sz="quarter" idx="5"/>
          </p:nvPr>
        </p:nvSpPr>
        <p:spPr/>
        <p:txBody>
          <a:bodyPr/>
          <a:lstStyle/>
          <a:p>
            <a:fld id="{F1D1C372-17FF-C94C-B4E4-053BFC8B0FD7}" type="slidenum">
              <a:rPr lang="en-US" smtClean="0"/>
              <a:t>15</a:t>
            </a:fld>
            <a:endParaRPr lang="en-US"/>
          </a:p>
        </p:txBody>
      </p:sp>
    </p:spTree>
    <p:extLst>
      <p:ext uri="{BB962C8B-B14F-4D97-AF65-F5344CB8AC3E}">
        <p14:creationId xmlns:p14="http://schemas.microsoft.com/office/powerpoint/2010/main" val="370277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preparing as the teacher examiner and the candidates, please consult and digest the following documents: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GCE Unit 3 mark scheme – this not only gives the mark bands but also indicates which Assessment Objectives are covered in Part a and Part b of the assessment. This is invaluable for the examiners as well the candidate.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examiner’s report form the previous summer – this gives the principle examiner's view of candidate performance form the previous summer. This often highlights good practice and flags any concerns and common mistakes that candidates might be making.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Consult the Preparing Learners for UNIT 3 A level document – this explains in detail how to prepare candidates for the Unit 3 assessment and also how to conduct a mock without using the candidate’s live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1D1C372-17FF-C94C-B4E4-053BFC8B0FD7}" type="slidenum">
              <a:rPr lang="en-US" smtClean="0"/>
              <a:t>16</a:t>
            </a:fld>
            <a:endParaRPr lang="en-US"/>
          </a:p>
        </p:txBody>
      </p:sp>
    </p:spTree>
    <p:extLst>
      <p:ext uri="{BB962C8B-B14F-4D97-AF65-F5344CB8AC3E}">
        <p14:creationId xmlns:p14="http://schemas.microsoft.com/office/powerpoint/2010/main" val="1369638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some suggestions…</a:t>
            </a:r>
          </a:p>
          <a:p>
            <a:endParaRPr lang="en-GB" dirty="0"/>
          </a:p>
          <a:p>
            <a:pPr marL="228600" indent="-228600">
              <a:buFont typeface="+mj-lt"/>
              <a:buAutoNum type="arabicPeriod"/>
            </a:pPr>
            <a:r>
              <a:rPr lang="en-GB" dirty="0"/>
              <a:t>Start training your learners to answer open questions as soon as you feel they are ready</a:t>
            </a:r>
          </a:p>
          <a:p>
            <a:pPr marL="228600" indent="-228600">
              <a:buFont typeface="+mj-lt"/>
              <a:buAutoNum type="arabicPeriod"/>
            </a:pPr>
            <a:r>
              <a:rPr lang="en-GB" dirty="0"/>
              <a:t>Build up a data base of your own generic questions you can employ when you are assessing Unit 3 candidates</a:t>
            </a:r>
          </a:p>
          <a:p>
            <a:pPr marL="228600" indent="-228600">
              <a:buFont typeface="+mj-lt"/>
              <a:buAutoNum type="arabicPeriod"/>
            </a:pPr>
            <a:r>
              <a:rPr lang="en-GB" dirty="0"/>
              <a:t>Continually add to your data base, add questions which can be easily manipulated</a:t>
            </a:r>
          </a:p>
          <a:p>
            <a:pPr marL="228600" indent="-228600">
              <a:buFont typeface="+mj-lt"/>
              <a:buAutoNum type="arabicPeriod"/>
            </a:pPr>
            <a:r>
              <a:rPr lang="en-GB" dirty="0"/>
              <a:t>Create opportunities for mini presentations and discussions in class</a:t>
            </a:r>
          </a:p>
          <a:p>
            <a:pPr marL="228600" indent="-228600">
              <a:buFont typeface="+mj-lt"/>
              <a:buAutoNum type="arabicPeriod"/>
            </a:pPr>
            <a:r>
              <a:rPr lang="en-GB" dirty="0"/>
              <a:t>Get learners to come up with their own open questions connected to the sub-themes they are studying in class and at home</a:t>
            </a:r>
          </a:p>
          <a:p>
            <a:pPr marL="228600" indent="-228600">
              <a:buFont typeface="+mj-lt"/>
              <a:buAutoNum type="arabicPeriod"/>
            </a:pPr>
            <a:r>
              <a:rPr lang="en-GB" dirty="0"/>
              <a:t>Get them to create their own short discussion in class using an audio or printed stimulus</a:t>
            </a:r>
          </a:p>
          <a:p>
            <a:pPr marL="228600" indent="-228600">
              <a:buFont typeface="+mj-lt"/>
              <a:buAutoNum type="arabicPeriod"/>
            </a:pPr>
            <a:r>
              <a:rPr lang="en-GB" dirty="0"/>
              <a:t>Share the mark scheme with learners and get them to discuss what is expected by the examiner – how can they go about meeting the requirements of the mark scheme?</a:t>
            </a:r>
          </a:p>
          <a:p>
            <a:pPr marL="228600" indent="-228600">
              <a:buFont typeface="+mj-lt"/>
              <a:buAutoNum type="arabicPeriod"/>
            </a:pPr>
            <a:r>
              <a:rPr lang="en-GB" dirty="0"/>
              <a:t>Listen to and share examples of IRP materials on the Secure website.</a:t>
            </a:r>
          </a:p>
        </p:txBody>
      </p:sp>
      <p:sp>
        <p:nvSpPr>
          <p:cNvPr id="4" name="Slide Number Placeholder 3"/>
          <p:cNvSpPr>
            <a:spLocks noGrp="1"/>
          </p:cNvSpPr>
          <p:nvPr>
            <p:ph type="sldNum" sz="quarter" idx="5"/>
          </p:nvPr>
        </p:nvSpPr>
        <p:spPr/>
        <p:txBody>
          <a:bodyPr/>
          <a:lstStyle/>
          <a:p>
            <a:fld id="{F1D1C372-17FF-C94C-B4E4-053BFC8B0FD7}" type="slidenum">
              <a:rPr lang="en-US" smtClean="0"/>
              <a:t>17</a:t>
            </a:fld>
            <a:endParaRPr lang="en-US"/>
          </a:p>
        </p:txBody>
      </p:sp>
    </p:spTree>
    <p:extLst>
      <p:ext uri="{BB962C8B-B14F-4D97-AF65-F5344CB8AC3E}">
        <p14:creationId xmlns:p14="http://schemas.microsoft.com/office/powerpoint/2010/main" val="14590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Preparation for the Unit 3 speaking assessment can begin at any point during the course and is not reliant on whether learners are at the point of choosing their topic for the Independent Research Project (IRP).</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As soon as learners are ready to start talking about the broad themes and sub-themes during the AS course in year 12.</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Start laying the foundations for building learners’ knowledge and understanding of question types and how they can be answered by:</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introducing generic questions to illicit information and explanation</a:t>
            </a:r>
          </a:p>
          <a:p>
            <a:pPr marL="171450" indent="-171450">
              <a:buFont typeface="Arial" panose="020B0604020202020204" pitchFamily="34" charset="0"/>
              <a:buChar char="•"/>
            </a:pPr>
            <a:r>
              <a:rPr lang="en-GB" dirty="0"/>
              <a:t>use and develop them whenever learners discuss in class aspects of the themes they are studying</a:t>
            </a:r>
          </a:p>
          <a:p>
            <a:pPr marL="171450" indent="-171450">
              <a:buFont typeface="Arial" panose="020B0604020202020204" pitchFamily="34" charset="0"/>
              <a:buChar char="•"/>
            </a:pPr>
            <a:r>
              <a:rPr lang="en-GB" dirty="0"/>
              <a:t>encourage learners to think how they might answer these types of questions.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The more learners become used to question and answer techniques, the more it will become second nature for them to respond in the appropriate way.</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We will look at question types shortly, but first some important things to remember to help you as the teacher examiner.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1D1C372-17FF-C94C-B4E4-053BFC8B0FD7}" type="slidenum">
              <a:rPr lang="en-US" smtClean="0"/>
              <a:t>3</a:t>
            </a:fld>
            <a:endParaRPr lang="en-US"/>
          </a:p>
        </p:txBody>
      </p:sp>
    </p:spTree>
    <p:extLst>
      <p:ext uri="{BB962C8B-B14F-4D97-AF65-F5344CB8AC3E}">
        <p14:creationId xmlns:p14="http://schemas.microsoft.com/office/powerpoint/2010/main" val="3823476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draw out the candidate's thinking and knowledge of the topic they have chosen to study, we need to consider the type of questions we need to ask as the examiner.</a:t>
            </a:r>
          </a:p>
          <a:p>
            <a:endParaRPr lang="en-US" dirty="0">
              <a:cs typeface="Calibri"/>
            </a:endParaRPr>
          </a:p>
          <a:p>
            <a:endParaRPr lang="en-GB" dirty="0"/>
          </a:p>
        </p:txBody>
      </p:sp>
      <p:sp>
        <p:nvSpPr>
          <p:cNvPr id="4" name="Slide Number Placeholder 3"/>
          <p:cNvSpPr>
            <a:spLocks noGrp="1"/>
          </p:cNvSpPr>
          <p:nvPr>
            <p:ph type="sldNum" sz="quarter" idx="5"/>
          </p:nvPr>
        </p:nvSpPr>
        <p:spPr/>
        <p:txBody>
          <a:bodyPr/>
          <a:lstStyle/>
          <a:p>
            <a:fld id="{F1D1C372-17FF-C94C-B4E4-053BFC8B0FD7}" type="slidenum">
              <a:rPr lang="en-US" smtClean="0"/>
              <a:t>4</a:t>
            </a:fld>
            <a:endParaRPr lang="en-US"/>
          </a:p>
        </p:txBody>
      </p:sp>
    </p:spTree>
    <p:extLst>
      <p:ext uri="{BB962C8B-B14F-4D97-AF65-F5344CB8AC3E}">
        <p14:creationId xmlns:p14="http://schemas.microsoft.com/office/powerpoint/2010/main" val="7657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101834"/>
                </a:solidFill>
                <a:effectLst/>
                <a:latin typeface="MentiText"/>
              </a:rPr>
              <a:t>We will already be familiar with these two question types, but as a reminder to ourselves:</a:t>
            </a:r>
          </a:p>
          <a:p>
            <a:pPr algn="l" fontAlgn="base"/>
            <a:endParaRPr lang="en-US" b="0" i="0" dirty="0">
              <a:solidFill>
                <a:srgbClr val="101834"/>
              </a:solidFill>
              <a:effectLst/>
              <a:latin typeface="MentiText"/>
            </a:endParaRPr>
          </a:p>
          <a:p>
            <a:pPr algn="l" fontAlgn="base"/>
            <a:r>
              <a:rPr lang="en-US" b="1" i="0" dirty="0">
                <a:solidFill>
                  <a:srgbClr val="101834"/>
                </a:solidFill>
                <a:effectLst/>
                <a:latin typeface="MentiText"/>
              </a:rPr>
              <a:t>An open-ended question will:</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01834"/>
                </a:solidFill>
                <a:effectLst/>
                <a:latin typeface="MentiText"/>
              </a:rPr>
              <a:t>avoid the candidate using a simple yes/no as an answer. This type of question requires a fuller answer – </a:t>
            </a:r>
            <a:r>
              <a:rPr lang="en-US" b="0" i="1" dirty="0">
                <a:solidFill>
                  <a:srgbClr val="101834"/>
                </a:solidFill>
                <a:effectLst/>
                <a:latin typeface="MentiText"/>
              </a:rPr>
              <a:t>yes </a:t>
            </a:r>
            <a:r>
              <a:rPr lang="en-US" b="0" i="0" dirty="0">
                <a:solidFill>
                  <a:srgbClr val="101834"/>
                </a:solidFill>
                <a:effectLst/>
                <a:latin typeface="MentiText"/>
              </a:rPr>
              <a:t>or </a:t>
            </a:r>
            <a:r>
              <a:rPr lang="en-US" b="0" i="1" dirty="0">
                <a:solidFill>
                  <a:srgbClr val="101834"/>
                </a:solidFill>
                <a:effectLst/>
                <a:latin typeface="MentiText"/>
              </a:rPr>
              <a:t>no</a:t>
            </a:r>
            <a:r>
              <a:rPr lang="en-US" b="0" i="0" dirty="0">
                <a:solidFill>
                  <a:srgbClr val="101834"/>
                </a:solidFill>
                <a:effectLst/>
                <a:latin typeface="MentiText"/>
              </a:rPr>
              <a:t> will not suffice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01834"/>
                </a:solidFill>
                <a:effectLst/>
                <a:latin typeface="MentiText"/>
              </a:rPr>
              <a:t>this type of question asks a candidate for a more detailed response, and it allows the candidate time to respond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01834"/>
                </a:solidFill>
                <a:effectLst/>
                <a:latin typeface="MentiText"/>
              </a:rPr>
              <a:t>there is no predetermined right or wrong answer</a:t>
            </a:r>
          </a:p>
          <a:p>
            <a:pPr marL="171450" indent="-171450" algn="l" fontAlgn="base">
              <a:buFont typeface="Arial" panose="020B0604020202020204" pitchFamily="34" charset="0"/>
              <a:buChar char="•"/>
            </a:pPr>
            <a:r>
              <a:rPr lang="en-US" b="0" i="0" dirty="0">
                <a:solidFill>
                  <a:srgbClr val="101834"/>
                </a:solidFill>
                <a:effectLst/>
                <a:latin typeface="MentiText"/>
              </a:rPr>
              <a:t>an open-ended question typically begins with words such as </a:t>
            </a:r>
            <a:r>
              <a:rPr lang="en-US" b="0" i="1" dirty="0">
                <a:solidFill>
                  <a:srgbClr val="101834"/>
                </a:solidFill>
                <a:effectLst/>
                <a:latin typeface="MentiText"/>
              </a:rPr>
              <a:t>Why…? How…? What…?</a:t>
            </a:r>
          </a:p>
          <a:p>
            <a:pPr algn="l" fontAlgn="base"/>
            <a:endParaRPr lang="en-US" b="1" i="0" dirty="0">
              <a:solidFill>
                <a:srgbClr val="101834"/>
              </a:solidFill>
              <a:effectLst/>
              <a:latin typeface="MentiText"/>
            </a:endParaRPr>
          </a:p>
          <a:p>
            <a:pPr algn="l" fontAlgn="base"/>
            <a:r>
              <a:rPr lang="en-US" b="1" i="0" dirty="0">
                <a:effectLst/>
                <a:latin typeface="MentiText"/>
              </a:rPr>
              <a:t>A closed question will:</a:t>
            </a:r>
          </a:p>
          <a:p>
            <a:pPr marL="171450" indent="-171450" algn="l" fontAlgn="base">
              <a:buFont typeface="Arial" panose="020B0604020202020204" pitchFamily="34" charset="0"/>
              <a:buChar char="•"/>
            </a:pPr>
            <a:r>
              <a:rPr lang="en-US" b="0" i="0" dirty="0">
                <a:effectLst/>
                <a:latin typeface="MentiText"/>
              </a:rPr>
              <a:t>usually elicit a </a:t>
            </a:r>
            <a:r>
              <a:rPr lang="en-US" b="0" i="1" dirty="0">
                <a:effectLst/>
                <a:latin typeface="MentiText"/>
              </a:rPr>
              <a:t>‘yes’ </a:t>
            </a:r>
            <a:r>
              <a:rPr lang="en-US" b="0" i="0" dirty="0">
                <a:effectLst/>
                <a:latin typeface="MentiText"/>
              </a:rPr>
              <a:t>or </a:t>
            </a:r>
            <a:r>
              <a:rPr lang="en-US" b="0" i="1" dirty="0">
                <a:effectLst/>
                <a:latin typeface="MentiText"/>
              </a:rPr>
              <a:t>‘no’ </a:t>
            </a:r>
            <a:r>
              <a:rPr lang="en-US" b="0" i="0" dirty="0">
                <a:effectLst/>
                <a:latin typeface="MentiText"/>
              </a:rPr>
              <a:t>answer</a:t>
            </a:r>
          </a:p>
          <a:p>
            <a:pPr marL="171450" indent="-171450" algn="l" fontAlgn="base">
              <a:buFont typeface="Arial" panose="020B0604020202020204" pitchFamily="34" charset="0"/>
              <a:buChar char="•"/>
            </a:pPr>
            <a:r>
              <a:rPr lang="en-US" b="0" i="0" dirty="0">
                <a:solidFill>
                  <a:srgbClr val="000000"/>
                </a:solidFill>
                <a:effectLst/>
                <a:latin typeface="MentiText"/>
              </a:rPr>
              <a:t>have a predetermined answer.</a:t>
            </a:r>
          </a:p>
          <a:p>
            <a:pPr algn="l" fontAlgn="base"/>
            <a:endParaRPr lang="en-US" b="1" i="0" dirty="0">
              <a:solidFill>
                <a:srgbClr val="101834"/>
              </a:solidFill>
              <a:effectLst/>
              <a:latin typeface="MentiText"/>
            </a:endParaRPr>
          </a:p>
          <a:p>
            <a:pPr algn="l" fontAlgn="base"/>
            <a:endParaRPr lang="en-US" b="1" i="0" dirty="0">
              <a:solidFill>
                <a:srgbClr val="101834"/>
              </a:solidFill>
              <a:effectLst/>
              <a:latin typeface="MentiText"/>
            </a:endParaRPr>
          </a:p>
          <a:p>
            <a:pPr algn="l" fontAlgn="base"/>
            <a:endParaRPr lang="en-US" b="1" i="0" dirty="0">
              <a:solidFill>
                <a:srgbClr val="101834"/>
              </a:solidFill>
              <a:effectLst/>
              <a:latin typeface="MentiText"/>
            </a:endParaRPr>
          </a:p>
          <a:p>
            <a:endParaRPr lang="en-GB" dirty="0"/>
          </a:p>
        </p:txBody>
      </p:sp>
      <p:sp>
        <p:nvSpPr>
          <p:cNvPr id="4" name="Slide Number Placeholder 3"/>
          <p:cNvSpPr>
            <a:spLocks noGrp="1"/>
          </p:cNvSpPr>
          <p:nvPr>
            <p:ph type="sldNum" sz="quarter" idx="5"/>
          </p:nvPr>
        </p:nvSpPr>
        <p:spPr/>
        <p:txBody>
          <a:bodyPr/>
          <a:lstStyle/>
          <a:p>
            <a:fld id="{F1D1C372-17FF-C94C-B4E4-053BFC8B0FD7}" type="slidenum">
              <a:rPr lang="en-US" smtClean="0"/>
              <a:t>5</a:t>
            </a:fld>
            <a:endParaRPr lang="en-US"/>
          </a:p>
        </p:txBody>
      </p:sp>
    </p:spTree>
    <p:extLst>
      <p:ext uri="{BB962C8B-B14F-4D97-AF65-F5344CB8AC3E}">
        <p14:creationId xmlns:p14="http://schemas.microsoft.com/office/powerpoint/2010/main" val="238006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200" i="0" dirty="0">
                <a:solidFill>
                  <a:srgbClr val="3DA0E4"/>
                </a:solidFill>
                <a:latin typeface="Arial" panose="020B0604020202020204" pitchFamily="34" charset="0"/>
                <a:cs typeface="Arial" panose="020B0604020202020204" pitchFamily="34" charset="0"/>
              </a:rPr>
              <a:t>Open ended questions are good and closed questions are bad, right? Well, no, not necessarily</a:t>
            </a:r>
          </a:p>
          <a:p>
            <a:pPr marL="0" indent="0" algn="l">
              <a:buNone/>
            </a:pPr>
            <a:endParaRPr lang="en-GB" sz="1200" i="1" dirty="0">
              <a:solidFill>
                <a:srgbClr val="3DA0E4"/>
              </a:solidFill>
              <a:latin typeface="Arial" panose="020B0604020202020204" pitchFamily="34" charset="0"/>
              <a:cs typeface="Arial" panose="020B0604020202020204" pitchFamily="34" charset="0"/>
            </a:endParaRPr>
          </a:p>
          <a:p>
            <a:pPr marL="0" indent="0" algn="l">
              <a:buNone/>
            </a:pPr>
            <a:r>
              <a:rPr lang="en-GB" sz="1200" i="0" dirty="0">
                <a:solidFill>
                  <a:srgbClr val="3DA0E4"/>
                </a:solidFill>
                <a:latin typeface="Arial" panose="020B0604020202020204" pitchFamily="34" charset="0"/>
                <a:cs typeface="Arial" panose="020B0604020202020204" pitchFamily="34" charset="0"/>
              </a:rPr>
              <a:t>Open ended  and closed questions can be combined to encourage fuller answers form candidates,</a:t>
            </a:r>
            <a:r>
              <a:rPr lang="en-GB" sz="1200" i="1" dirty="0">
                <a:solidFill>
                  <a:srgbClr val="3DA0E4"/>
                </a:solidFill>
                <a:latin typeface="Arial" panose="020B0604020202020204" pitchFamily="34" charset="0"/>
                <a:cs typeface="Arial" panose="020B0604020202020204" pitchFamily="34" charset="0"/>
              </a:rPr>
              <a:t> </a:t>
            </a:r>
            <a:r>
              <a:rPr lang="en-GB" sz="1200" i="0" dirty="0">
                <a:solidFill>
                  <a:srgbClr val="3DA0E4"/>
                </a:solidFill>
                <a:latin typeface="Arial" panose="020B0604020202020204" pitchFamily="34" charset="0"/>
                <a:cs typeface="Arial" panose="020B0604020202020204" pitchFamily="34" charset="0"/>
              </a:rPr>
              <a:t>a closed question can lead to an open question.</a:t>
            </a:r>
          </a:p>
          <a:p>
            <a:pPr marL="0" indent="0" algn="l">
              <a:buNone/>
            </a:pPr>
            <a:endParaRPr lang="en-GB" sz="1200" i="0" dirty="0">
              <a:solidFill>
                <a:srgbClr val="3DA0E4"/>
              </a:solidFill>
              <a:latin typeface="Arial" panose="020B0604020202020204" pitchFamily="34" charset="0"/>
              <a:cs typeface="Arial" panose="020B0604020202020204" pitchFamily="34" charset="0"/>
            </a:endParaRPr>
          </a:p>
          <a:p>
            <a:pPr marL="0" indent="0" algn="l">
              <a:buNone/>
            </a:pPr>
            <a:r>
              <a:rPr lang="en-GB" sz="1200" i="0" dirty="0">
                <a:solidFill>
                  <a:srgbClr val="3DA0E4"/>
                </a:solidFill>
                <a:latin typeface="Arial" panose="020B0604020202020204" pitchFamily="34" charset="0"/>
                <a:cs typeface="Arial" panose="020B0604020202020204" pitchFamily="34" charset="0"/>
              </a:rPr>
              <a:t>For example:</a:t>
            </a:r>
          </a:p>
          <a:p>
            <a:pPr marL="0" indent="0" algn="l">
              <a:buNone/>
            </a:pPr>
            <a:endParaRPr lang="en-GB" sz="1200" i="0" dirty="0">
              <a:solidFill>
                <a:srgbClr val="3DA0E4"/>
              </a:solidFill>
              <a:latin typeface="Arial" panose="020B0604020202020204" pitchFamily="34" charset="0"/>
              <a:cs typeface="Arial" panose="020B0604020202020204" pitchFamily="34" charset="0"/>
            </a:endParaRPr>
          </a:p>
          <a:p>
            <a:pPr marL="0" indent="0" algn="l">
              <a:buNone/>
            </a:pPr>
            <a:r>
              <a:rPr lang="en-GB" sz="1200" i="0" dirty="0">
                <a:solidFill>
                  <a:srgbClr val="3DA0E4"/>
                </a:solidFill>
                <a:latin typeface="Arial" panose="020B0604020202020204" pitchFamily="34" charset="0"/>
                <a:cs typeface="Arial" panose="020B0604020202020204" pitchFamily="34" charset="0"/>
              </a:rPr>
              <a:t>Examiner: Was this event of great importance? (likely to elicit a yes/no response)</a:t>
            </a:r>
          </a:p>
          <a:p>
            <a:pPr marL="0" indent="0" algn="l">
              <a:buNone/>
            </a:pPr>
            <a:r>
              <a:rPr lang="en-GB" sz="1200" i="0" dirty="0">
                <a:solidFill>
                  <a:srgbClr val="3DA0E4"/>
                </a:solidFill>
                <a:latin typeface="Arial" panose="020B0604020202020204" pitchFamily="34" charset="0"/>
                <a:cs typeface="Arial" panose="020B0604020202020204" pitchFamily="34" charset="0"/>
              </a:rPr>
              <a:t>Candidate: Yes, it was. (short, closed answer)</a:t>
            </a:r>
          </a:p>
          <a:p>
            <a:pPr marL="0" indent="0" algn="l">
              <a:buNone/>
            </a:pPr>
            <a:r>
              <a:rPr lang="en-GB" sz="1200" i="0" dirty="0">
                <a:solidFill>
                  <a:srgbClr val="3DA0E4"/>
                </a:solidFill>
                <a:latin typeface="Arial" panose="020B0604020202020204" pitchFamily="34" charset="0"/>
                <a:cs typeface="Arial" panose="020B0604020202020204" pitchFamily="34" charset="0"/>
              </a:rPr>
              <a:t>Examiner: How, in what way? OR Why do you think so? (open questions)</a:t>
            </a:r>
          </a:p>
          <a:p>
            <a:pPr marL="0" indent="0" algn="l">
              <a:buNone/>
            </a:pPr>
            <a:r>
              <a:rPr lang="en-GB" sz="1200" i="0" dirty="0">
                <a:solidFill>
                  <a:srgbClr val="3DA0E4"/>
                </a:solidFill>
                <a:latin typeface="Arial" panose="020B0604020202020204" pitchFamily="34" charset="0"/>
                <a:cs typeface="Arial" panose="020B0604020202020204" pitchFamily="34" charset="0"/>
              </a:rPr>
              <a:t>Candidate: Well, it meant that… (eliciting a longer answer with an explanation or insight on the part of the candidate)</a:t>
            </a:r>
          </a:p>
          <a:p>
            <a:pPr marL="0" indent="0" algn="l">
              <a:buNone/>
            </a:pPr>
            <a:endParaRPr lang="en-GB" sz="1200" i="0" dirty="0">
              <a:solidFill>
                <a:srgbClr val="3DA0E4"/>
              </a:solidFill>
              <a:latin typeface="Arial" panose="020B0604020202020204" pitchFamily="34" charset="0"/>
              <a:cs typeface="Arial" panose="020B0604020202020204" pitchFamily="34" charset="0"/>
            </a:endParaRPr>
          </a:p>
          <a:p>
            <a:pPr algn="l" fontAlgn="base"/>
            <a:endParaRPr lang="en-US" b="1" i="0" dirty="0">
              <a:solidFill>
                <a:srgbClr val="101834"/>
              </a:solidFill>
              <a:effectLst/>
              <a:latin typeface="MentiText"/>
            </a:endParaRPr>
          </a:p>
          <a:p>
            <a:pPr algn="l" fontAlgn="base"/>
            <a:endParaRPr lang="en-US" b="1" i="0" dirty="0">
              <a:solidFill>
                <a:srgbClr val="101834"/>
              </a:solidFill>
              <a:effectLst/>
              <a:latin typeface="MentiText"/>
            </a:endParaRPr>
          </a:p>
          <a:p>
            <a:endParaRPr lang="en-GB" dirty="0"/>
          </a:p>
        </p:txBody>
      </p:sp>
      <p:sp>
        <p:nvSpPr>
          <p:cNvPr id="4" name="Slide Number Placeholder 3"/>
          <p:cNvSpPr>
            <a:spLocks noGrp="1"/>
          </p:cNvSpPr>
          <p:nvPr>
            <p:ph type="sldNum" sz="quarter" idx="5"/>
          </p:nvPr>
        </p:nvSpPr>
        <p:spPr/>
        <p:txBody>
          <a:bodyPr/>
          <a:lstStyle/>
          <a:p>
            <a:fld id="{F1D1C372-17FF-C94C-B4E4-053BFC8B0FD7}" type="slidenum">
              <a:rPr lang="en-US" smtClean="0"/>
              <a:t>6</a:t>
            </a:fld>
            <a:endParaRPr lang="en-US"/>
          </a:p>
        </p:txBody>
      </p:sp>
    </p:spTree>
    <p:extLst>
      <p:ext uri="{BB962C8B-B14F-4D97-AF65-F5344CB8AC3E}">
        <p14:creationId xmlns:p14="http://schemas.microsoft.com/office/powerpoint/2010/main" val="321286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101834"/>
                </a:solidFill>
                <a:effectLst/>
                <a:latin typeface="MentiText"/>
              </a:rPr>
              <a:t>Questions beginning with ‘what…’ create a non-biased and open ended question:</a:t>
            </a:r>
          </a:p>
          <a:p>
            <a:pPr algn="l" fontAlgn="base"/>
            <a:endParaRPr lang="en-US" b="0" i="0" dirty="0">
              <a:solidFill>
                <a:srgbClr val="101834"/>
              </a:solidFill>
              <a:effectLst/>
              <a:latin typeface="MentiText"/>
            </a:endParaRPr>
          </a:p>
          <a:p>
            <a:pPr algn="l" fontAlgn="base"/>
            <a:r>
              <a:rPr lang="en-US" b="0" i="1" dirty="0">
                <a:solidFill>
                  <a:srgbClr val="101834"/>
                </a:solidFill>
                <a:effectLst/>
                <a:latin typeface="MentiText"/>
              </a:rPr>
              <a:t>What do you think of Franco’s attitude to women? </a:t>
            </a:r>
          </a:p>
          <a:p>
            <a:pPr algn="l" fontAlgn="base"/>
            <a:r>
              <a:rPr lang="en-US" b="0" i="1" dirty="0">
                <a:solidFill>
                  <a:srgbClr val="101834"/>
                </a:solidFill>
                <a:effectLst/>
                <a:latin typeface="MentiText"/>
              </a:rPr>
              <a:t>What would you have thought as an opposer to Franco’s regime?</a:t>
            </a:r>
          </a:p>
          <a:p>
            <a:pPr algn="l" fontAlgn="base"/>
            <a:endParaRPr lang="en-US" b="0" i="1" dirty="0">
              <a:solidFill>
                <a:srgbClr val="101834"/>
              </a:solidFill>
              <a:effectLst/>
              <a:latin typeface="MentiText"/>
            </a:endParaRPr>
          </a:p>
          <a:p>
            <a:pPr algn="l" fontAlgn="base"/>
            <a:r>
              <a:rPr lang="en-US" b="0" i="0" dirty="0">
                <a:solidFill>
                  <a:srgbClr val="101834"/>
                </a:solidFill>
                <a:effectLst/>
                <a:latin typeface="MentiText"/>
              </a:rPr>
              <a:t>Furthermore, try to use verbs which </a:t>
            </a:r>
            <a:r>
              <a:rPr lang="en-US" b="0" i="0" dirty="0" err="1">
                <a:solidFill>
                  <a:srgbClr val="101834"/>
                </a:solidFill>
                <a:effectLst/>
                <a:latin typeface="MentiText"/>
              </a:rPr>
              <a:t>centre</a:t>
            </a:r>
            <a:r>
              <a:rPr lang="en-US" b="0" i="0" dirty="0">
                <a:solidFill>
                  <a:srgbClr val="101834"/>
                </a:solidFill>
                <a:effectLst/>
                <a:latin typeface="MentiText"/>
              </a:rPr>
              <a:t> on the candidate’s thoughts or emotions:</a:t>
            </a:r>
          </a:p>
          <a:p>
            <a:pPr algn="l" fontAlgn="base"/>
            <a:endParaRPr lang="en-US" b="0" i="0" dirty="0">
              <a:solidFill>
                <a:srgbClr val="101834"/>
              </a:solidFill>
              <a:effectLst/>
              <a:latin typeface="MentiText"/>
            </a:endParaRPr>
          </a:p>
          <a:p>
            <a:pPr algn="l" fontAlgn="base"/>
            <a:r>
              <a:rPr lang="en-US" b="0" i="0" dirty="0">
                <a:solidFill>
                  <a:srgbClr val="101834"/>
                </a:solidFill>
                <a:effectLst/>
                <a:latin typeface="MentiText"/>
              </a:rPr>
              <a:t>For example, the verbs to want, believe, consider, like or dislike, feel and so on.</a:t>
            </a:r>
          </a:p>
          <a:p>
            <a:pPr algn="l" fontAlgn="base"/>
            <a:endParaRPr lang="en-US" b="0" i="0" dirty="0">
              <a:solidFill>
                <a:srgbClr val="101834"/>
              </a:solidFill>
              <a:effectLst/>
              <a:latin typeface="MentiText"/>
            </a:endParaRPr>
          </a:p>
          <a:p>
            <a:pPr algn="l" fontAlgn="base"/>
            <a:r>
              <a:rPr lang="en-US" b="0" i="0" dirty="0">
                <a:solidFill>
                  <a:srgbClr val="101834"/>
                </a:solidFill>
                <a:effectLst/>
                <a:latin typeface="MentiText"/>
              </a:rPr>
              <a:t>The following types of question starter can also be really useful to employ:</a:t>
            </a:r>
          </a:p>
          <a:p>
            <a:pPr algn="l" fontAlgn="base"/>
            <a:endParaRPr lang="en-US" b="0" i="0" dirty="0">
              <a:solidFill>
                <a:srgbClr val="101834"/>
              </a:solidFill>
              <a:effectLst/>
              <a:latin typeface="MentiText"/>
            </a:endParaRPr>
          </a:p>
          <a:p>
            <a:pPr algn="l" fontAlgn="base"/>
            <a:r>
              <a:rPr lang="en-US" b="0" i="1" dirty="0">
                <a:solidFill>
                  <a:srgbClr val="101834"/>
                </a:solidFill>
                <a:effectLst/>
                <a:latin typeface="MentiText"/>
              </a:rPr>
              <a:t>What would/could…?</a:t>
            </a:r>
          </a:p>
          <a:p>
            <a:pPr algn="l" fontAlgn="base"/>
            <a:r>
              <a:rPr lang="en-US" b="0" i="1" dirty="0">
                <a:solidFill>
                  <a:srgbClr val="101834"/>
                </a:solidFill>
                <a:effectLst/>
                <a:latin typeface="MentiText"/>
              </a:rPr>
              <a:t>How would/could…?</a:t>
            </a:r>
          </a:p>
          <a:p>
            <a:pPr algn="l" fontAlgn="base"/>
            <a:endParaRPr lang="en-US" b="0" i="1" dirty="0">
              <a:solidFill>
                <a:srgbClr val="101834"/>
              </a:solidFill>
              <a:effectLst/>
              <a:latin typeface="MentiText"/>
            </a:endParaRPr>
          </a:p>
          <a:p>
            <a:pPr algn="l" fontAlgn="base"/>
            <a:r>
              <a:rPr lang="en-US" b="0" i="1" dirty="0">
                <a:solidFill>
                  <a:srgbClr val="101834"/>
                </a:solidFill>
                <a:effectLst/>
                <a:latin typeface="MentiText"/>
              </a:rPr>
              <a:t>This type of question helps the candidate to think critically when forming their answer and can encourage the candidate to give their personal opinions or thoughts.</a:t>
            </a:r>
          </a:p>
          <a:p>
            <a:pPr algn="l" fontAlgn="base"/>
            <a:endParaRPr lang="en-US" b="0" i="1" dirty="0">
              <a:solidFill>
                <a:srgbClr val="101834"/>
              </a:solidFill>
              <a:effectLst/>
              <a:latin typeface="MentiText"/>
            </a:endParaRPr>
          </a:p>
          <a:p>
            <a:pPr algn="l" fontAlgn="base"/>
            <a:r>
              <a:rPr lang="en-US" b="0" i="0" dirty="0">
                <a:solidFill>
                  <a:srgbClr val="101834"/>
                </a:solidFill>
                <a:effectLst/>
                <a:latin typeface="MentiText"/>
              </a:rPr>
              <a:t>The specification suggests the following q</a:t>
            </a:r>
            <a:r>
              <a:rPr lang="en-US" b="0" dirty="0"/>
              <a:t>uestions</a:t>
            </a:r>
            <a:r>
              <a:rPr lang="en-US" b="0" i="0" dirty="0">
                <a:solidFill>
                  <a:srgbClr val="101834"/>
                </a:solidFill>
                <a:effectLst/>
                <a:latin typeface="MentiText"/>
              </a:rPr>
              <a:t>:</a:t>
            </a:r>
          </a:p>
          <a:p>
            <a:pPr algn="l" fontAlgn="base"/>
            <a:endParaRPr lang="en-US" b="0" i="0" dirty="0">
              <a:solidFill>
                <a:srgbClr val="101834"/>
              </a:solidFill>
              <a:effectLst/>
              <a:latin typeface="MentiText"/>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''What made you choose...?‘’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''Give an example of...‘’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''What are your reasons for...?‘’</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 What are your feelings about...?‘’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 I take a different point of view...‘’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''Tell me more about...‘’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''What are the differences/similarities between...?'' </a:t>
            </a:r>
          </a:p>
          <a:p>
            <a:pPr algn="l" fontAlgn="base"/>
            <a:endParaRPr lang="en-US" b="0" i="1" dirty="0">
              <a:solidFill>
                <a:srgbClr val="101834"/>
              </a:solidFill>
              <a:effectLst/>
              <a:latin typeface="MentiText"/>
            </a:endParaRPr>
          </a:p>
        </p:txBody>
      </p:sp>
      <p:sp>
        <p:nvSpPr>
          <p:cNvPr id="4" name="Slide Number Placeholder 3"/>
          <p:cNvSpPr>
            <a:spLocks noGrp="1"/>
          </p:cNvSpPr>
          <p:nvPr>
            <p:ph type="sldNum" sz="quarter" idx="5"/>
          </p:nvPr>
        </p:nvSpPr>
        <p:spPr/>
        <p:txBody>
          <a:bodyPr/>
          <a:lstStyle/>
          <a:p>
            <a:fld id="{F1D1C372-17FF-C94C-B4E4-053BFC8B0FD7}" type="slidenum">
              <a:rPr lang="en-US" smtClean="0"/>
              <a:t>7</a:t>
            </a:fld>
            <a:endParaRPr lang="en-US"/>
          </a:p>
        </p:txBody>
      </p:sp>
    </p:spTree>
    <p:extLst>
      <p:ext uri="{BB962C8B-B14F-4D97-AF65-F5344CB8AC3E}">
        <p14:creationId xmlns:p14="http://schemas.microsoft.com/office/powerpoint/2010/main" val="1037856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remind ourselves of the content and purpose of Unit 3 speaking. </a:t>
            </a:r>
          </a:p>
          <a:p>
            <a:pPr marL="171450" indent="-171450">
              <a:buFont typeface="Arial"/>
              <a:buChar char="•"/>
            </a:pPr>
            <a:r>
              <a:rPr lang="en-US" dirty="0">
                <a:cs typeface="Calibri"/>
              </a:rPr>
              <a:t>Unlike U1 there are no stimulus cards, Unit 3 is the candidate's Independent Research Project</a:t>
            </a:r>
          </a:p>
          <a:p>
            <a:pPr marL="171450" indent="-171450">
              <a:buFont typeface="Wingdings"/>
              <a:buChar char="§"/>
            </a:pPr>
            <a:r>
              <a:rPr lang="en-US" dirty="0">
                <a:cs typeface="Calibri"/>
              </a:rPr>
              <a:t>the candidate will choose a subject of their choice related to a country or community of the language of study</a:t>
            </a:r>
          </a:p>
          <a:p>
            <a:pPr marL="171450" indent="-171450">
              <a:buFont typeface="Wingdings"/>
              <a:buChar char="§"/>
            </a:pPr>
            <a:r>
              <a:rPr lang="en-US" dirty="0">
                <a:cs typeface="Calibri"/>
              </a:rPr>
              <a:t>It is their opportunity to research something that interests them, which might not be covered by the specification</a:t>
            </a:r>
          </a:p>
          <a:p>
            <a:pPr marL="171450" indent="-171450">
              <a:buFont typeface="Wingdings"/>
              <a:buChar char="§"/>
            </a:pPr>
            <a:r>
              <a:rPr lang="en-US" dirty="0">
                <a:cs typeface="Calibri"/>
              </a:rPr>
              <a:t>It will be separate from what they will be studying as part of their guided learning in class or at home </a:t>
            </a:r>
          </a:p>
          <a:p>
            <a:pPr marL="171450" indent="-171450">
              <a:buFont typeface="Wingdings"/>
              <a:buChar char="§"/>
            </a:pPr>
            <a:r>
              <a:rPr lang="en-US" dirty="0">
                <a:cs typeface="Calibri"/>
              </a:rPr>
              <a:t>but can be linked to one of the sub-themes if they so wish</a:t>
            </a:r>
          </a:p>
          <a:p>
            <a:pPr marL="171450" indent="-171450">
              <a:buFont typeface="Wingdings"/>
              <a:buChar char="§"/>
            </a:pPr>
            <a:r>
              <a:rPr lang="en-US" dirty="0">
                <a:cs typeface="Calibri"/>
              </a:rPr>
              <a:t>What is important is that it allows candidates to fully access the Unit 3 mark scheme especially AO4 – which is the cultural element.</a:t>
            </a:r>
          </a:p>
        </p:txBody>
      </p:sp>
      <p:sp>
        <p:nvSpPr>
          <p:cNvPr id="4" name="Slide Number Placeholder 3"/>
          <p:cNvSpPr>
            <a:spLocks noGrp="1"/>
          </p:cNvSpPr>
          <p:nvPr>
            <p:ph type="sldNum" sz="quarter" idx="5"/>
          </p:nvPr>
        </p:nvSpPr>
        <p:spPr/>
        <p:txBody>
          <a:bodyPr/>
          <a:lstStyle/>
          <a:p>
            <a:fld id="{F1D1C372-17FF-C94C-B4E4-053BFC8B0FD7}" type="slidenum">
              <a:rPr lang="en-US" smtClean="0"/>
              <a:t>8</a:t>
            </a:fld>
            <a:endParaRPr lang="en-US"/>
          </a:p>
        </p:txBody>
      </p:sp>
    </p:spTree>
    <p:extLst>
      <p:ext uri="{BB962C8B-B14F-4D97-AF65-F5344CB8AC3E}">
        <p14:creationId xmlns:p14="http://schemas.microsoft.com/office/powerpoint/2010/main" val="55024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speaking assessment will last 11-12 minutes in total and comprises one task – the Independent Research Project or IRP. This is in two parts, (a) and (b). (a) Presentation of independent research project (2 minutes) 2 minutes for the candidate’s uninterrupted spoken presentation of the research project. (b) Discussion on independent research project (9-10 minutes) 9-10 minutes discussion on the research project. This discussion should focus on the content of the research, not the process. Learners are not permitted to use dictionaries in any part of the assessment. </a:t>
            </a:r>
          </a:p>
          <a:p>
            <a:endParaRPr lang="en-US" dirty="0">
              <a:cs typeface="Calibri"/>
            </a:endParaRPr>
          </a:p>
          <a:p>
            <a:r>
              <a:rPr lang="en-US" dirty="0"/>
              <a:t>Unit 3 provides learners with the opportunity to choose an area of personal interest for independent study through which they will be encouraged to broaden their knowledge and appreciation of the countries or communities where French/German/Spanish is spoken. It gives opportunities for learners to select an aspect of study that interests them related to the countries or communities where French/German/Spanish is spoken. Learners are required to independently conduct the research project to develop specific skills. It is important that centres give guidance to learners when they are selecting a subject for the independent research project and direct them to the assessment objectives relevant to the non-exam assessment. For the IRP, learners may choose a subject linked to one of the themes or to one of the prescribed literary works or films. However, learners must not base their independent research project on the same literary text or film that they refer to in their written assessment (i.e. in AS Unit 2 and A level Unit 5). Alternatively, learners may choose a subject which falls outside of the literary works, films and themes of the specification.</a:t>
            </a:r>
          </a:p>
          <a:p>
            <a:endParaRPr lang="en-US" dirty="0">
              <a:cs typeface="Calibri"/>
            </a:endParaRPr>
          </a:p>
          <a:p>
            <a:r>
              <a:rPr lang="en-US" dirty="0">
                <a:cs typeface="Calibri"/>
              </a:rPr>
              <a:t>As mentioned previously the IRP will develop specific skills.</a:t>
            </a:r>
          </a:p>
          <a:p>
            <a:endParaRPr lang="en-US" dirty="0">
              <a:cs typeface="Calibri"/>
            </a:endParaRPr>
          </a:p>
          <a:p>
            <a:r>
              <a:rPr lang="en-US" dirty="0"/>
              <a:t>The independent research project will enable learners to: </a:t>
            </a:r>
          </a:p>
          <a:p>
            <a:r>
              <a:rPr lang="en-US" dirty="0"/>
              <a:t>• develop research skills in French/German/Spanish </a:t>
            </a:r>
          </a:p>
          <a:p>
            <a:r>
              <a:rPr lang="en-US" dirty="0"/>
              <a:t>• demonstrate the ability to initiate and conduct individual research on a subject of personal interest relating to the countries or communities where Spanish is spoken </a:t>
            </a:r>
          </a:p>
          <a:p>
            <a:r>
              <a:rPr lang="en-US" dirty="0"/>
              <a:t>• identify a key question or subject of interest </a:t>
            </a:r>
          </a:p>
          <a:p>
            <a:r>
              <a:rPr lang="en-US" dirty="0"/>
              <a:t>• select relevant information in French/German/Spanish from a range of authentic sources including the internet </a:t>
            </a:r>
          </a:p>
          <a:p>
            <a:r>
              <a:rPr lang="en-US" dirty="0"/>
              <a:t>• use information to illustrate knowledge and understanding of the research subject </a:t>
            </a:r>
            <a:endParaRPr lang="en-US" dirty="0">
              <a:cs typeface="Calibri"/>
            </a:endParaRPr>
          </a:p>
          <a:p>
            <a:r>
              <a:rPr lang="en-US" dirty="0"/>
              <a:t>• </a:t>
            </a:r>
            <a:r>
              <a:rPr lang="en-US" dirty="0" err="1"/>
              <a:t>analyse</a:t>
            </a:r>
            <a:r>
              <a:rPr lang="en-US" dirty="0"/>
              <a:t> and </a:t>
            </a:r>
            <a:r>
              <a:rPr lang="en-US" dirty="0" err="1"/>
              <a:t>summarise</a:t>
            </a:r>
            <a:r>
              <a:rPr lang="en-US" dirty="0"/>
              <a:t> research findings </a:t>
            </a:r>
          </a:p>
          <a:p>
            <a:r>
              <a:rPr lang="en-US" dirty="0"/>
              <a:t>• elaborate on key points of interest as appropriate through oral presentation and discussion</a:t>
            </a:r>
          </a:p>
          <a:p>
            <a:endParaRPr lang="en-US" dirty="0">
              <a:cs typeface="Calibri"/>
            </a:endParaRPr>
          </a:p>
          <a:p>
            <a:r>
              <a:rPr lang="en-US" dirty="0"/>
              <a:t>As far as possible candidates in any one </a:t>
            </a:r>
            <a:r>
              <a:rPr lang="en-US" dirty="0" err="1"/>
              <a:t>centre</a:t>
            </a:r>
            <a:r>
              <a:rPr lang="en-US" dirty="0"/>
              <a:t> should choose completely different subjects for the independent research project. However, if more than one candidate in the same </a:t>
            </a:r>
            <a:r>
              <a:rPr lang="en-US" dirty="0" err="1"/>
              <a:t>centre</a:t>
            </a:r>
            <a:r>
              <a:rPr lang="en-US" dirty="0"/>
              <a:t> chooses the same subject, the content, approach and presentation of the independent research project must be distinctly different to any other candidate's work on the same subject.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1D1C372-17FF-C94C-B4E4-053BFC8B0FD7}" type="slidenum">
              <a:rPr lang="en-US" smtClean="0"/>
              <a:t>9</a:t>
            </a:fld>
            <a:endParaRPr lang="en-US"/>
          </a:p>
        </p:txBody>
      </p:sp>
    </p:spTree>
    <p:extLst>
      <p:ext uri="{BB962C8B-B14F-4D97-AF65-F5344CB8AC3E}">
        <p14:creationId xmlns:p14="http://schemas.microsoft.com/office/powerpoint/2010/main" val="375559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speaking assessment candidates will be expected to employ the following skills:</a:t>
            </a:r>
          </a:p>
          <a:p>
            <a:r>
              <a:rPr lang="en-US" dirty="0"/>
              <a:t>using language spontaneously to initiate communication; ask and answer questions; express thoughts and feelings; present viewpoints; develop arguments; persuade; and </a:t>
            </a:r>
            <a:r>
              <a:rPr lang="en-US" dirty="0" err="1"/>
              <a:t>analyse</a:t>
            </a:r>
            <a:r>
              <a:rPr lang="en-US" dirty="0"/>
              <a:t> and evaluate in speech, including interaction with speakers of the language • applying knowledge of pronunciation, morphology and syntax, vocabulary and idiom to communicate accurately and coherently, using a range of expression – including the list of grammar in Appendix A • using language learning skills and strategies, including communication strategies such as adjusting the message, circumlocution, self-correction and repair strategies.</a:t>
            </a:r>
            <a:endParaRPr lang="en-US" dirty="0">
              <a:cs typeface="Calibri"/>
            </a:endParaRPr>
          </a:p>
          <a:p>
            <a:endParaRPr lang="en-US" dirty="0">
              <a:cs typeface="Calibri"/>
            </a:endParaRPr>
          </a:p>
          <a:p>
            <a:r>
              <a:rPr lang="en-US" dirty="0"/>
              <a:t>After the two-minute presentation, examiners will ask questions in the language of study which will enable candidates to demonstrate the skills outlined above. Questions will be open ended to avoid the candidate using pre-learnt material.</a:t>
            </a:r>
            <a:endParaRPr lang="en-US" dirty="0">
              <a:cs typeface="Calibri"/>
            </a:endParaRPr>
          </a:p>
        </p:txBody>
      </p:sp>
      <p:sp>
        <p:nvSpPr>
          <p:cNvPr id="4" name="Slide Number Placeholder 3"/>
          <p:cNvSpPr>
            <a:spLocks noGrp="1"/>
          </p:cNvSpPr>
          <p:nvPr>
            <p:ph type="sldNum" sz="quarter" idx="5"/>
          </p:nvPr>
        </p:nvSpPr>
        <p:spPr/>
        <p:txBody>
          <a:bodyPr/>
          <a:lstStyle/>
          <a:p>
            <a:fld id="{F1D1C372-17FF-C94C-B4E4-053BFC8B0FD7}" type="slidenum">
              <a:rPr lang="en-US" smtClean="0"/>
              <a:t>10</a:t>
            </a:fld>
            <a:endParaRPr lang="en-US"/>
          </a:p>
        </p:txBody>
      </p:sp>
    </p:spTree>
    <p:extLst>
      <p:ext uri="{BB962C8B-B14F-4D97-AF65-F5344CB8AC3E}">
        <p14:creationId xmlns:p14="http://schemas.microsoft.com/office/powerpoint/2010/main" val="241425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F67C-545B-4744-A9ED-5E7C4BAB4B1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FC46A66-FB05-CD45-B268-BB9FCF79F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14C6EE4-72D2-2944-9BE4-1D0F6AFF35DF}"/>
              </a:ext>
            </a:extLst>
          </p:cNvPr>
          <p:cNvSpPr>
            <a:spLocks noGrp="1"/>
          </p:cNvSpPr>
          <p:nvPr>
            <p:ph type="dt" sz="half" idx="10"/>
          </p:nvPr>
        </p:nvSpPr>
        <p:spPr/>
        <p:txBody>
          <a:bodyPr/>
          <a:lstStyle/>
          <a:p>
            <a:fld id="{58CFEC9B-ED80-E040-B096-D346576BEFAE}" type="datetimeFigureOut">
              <a:rPr lang="en-US" smtClean="0"/>
              <a:t>1/27/2023</a:t>
            </a:fld>
            <a:endParaRPr lang="en-US"/>
          </a:p>
        </p:txBody>
      </p:sp>
      <p:sp>
        <p:nvSpPr>
          <p:cNvPr id="5" name="Footer Placeholder 4">
            <a:extLst>
              <a:ext uri="{FF2B5EF4-FFF2-40B4-BE49-F238E27FC236}">
                <a16:creationId xmlns:a16="http://schemas.microsoft.com/office/drawing/2014/main" id="{BA418166-B3E0-8342-849D-01F819660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D107F-0FB0-2240-9117-8C80A7EDE4AF}"/>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357573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AF22-5B4B-2B47-8B57-18B58960D9F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26DC34-59C1-1E42-A450-F9EE038BE7A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04019B-70AE-7D41-9056-DF8EB0D02E8B}"/>
              </a:ext>
            </a:extLst>
          </p:cNvPr>
          <p:cNvSpPr>
            <a:spLocks noGrp="1"/>
          </p:cNvSpPr>
          <p:nvPr>
            <p:ph type="dt" sz="half" idx="10"/>
          </p:nvPr>
        </p:nvSpPr>
        <p:spPr/>
        <p:txBody>
          <a:bodyPr/>
          <a:lstStyle/>
          <a:p>
            <a:fld id="{58CFEC9B-ED80-E040-B096-D346576BEFAE}" type="datetimeFigureOut">
              <a:rPr lang="en-US" smtClean="0"/>
              <a:t>1/27/2023</a:t>
            </a:fld>
            <a:endParaRPr lang="en-US"/>
          </a:p>
        </p:txBody>
      </p:sp>
      <p:sp>
        <p:nvSpPr>
          <p:cNvPr id="5" name="Footer Placeholder 4">
            <a:extLst>
              <a:ext uri="{FF2B5EF4-FFF2-40B4-BE49-F238E27FC236}">
                <a16:creationId xmlns:a16="http://schemas.microsoft.com/office/drawing/2014/main" id="{96D529C3-3B68-6F41-AAFF-468C6679C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D60FD-919C-3647-AD1B-D49AAFD02D20}"/>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126445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375E4-1413-6C44-9A47-6F559F70DE7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48E503D-4629-B744-A029-95AEB570CB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416289-030B-C149-9F54-3F859066F37B}"/>
              </a:ext>
            </a:extLst>
          </p:cNvPr>
          <p:cNvSpPr>
            <a:spLocks noGrp="1"/>
          </p:cNvSpPr>
          <p:nvPr>
            <p:ph type="dt" sz="half" idx="10"/>
          </p:nvPr>
        </p:nvSpPr>
        <p:spPr/>
        <p:txBody>
          <a:bodyPr/>
          <a:lstStyle/>
          <a:p>
            <a:fld id="{58CFEC9B-ED80-E040-B096-D346576BEFAE}" type="datetimeFigureOut">
              <a:rPr lang="en-US" smtClean="0"/>
              <a:t>1/27/2023</a:t>
            </a:fld>
            <a:endParaRPr lang="en-US"/>
          </a:p>
        </p:txBody>
      </p:sp>
      <p:sp>
        <p:nvSpPr>
          <p:cNvPr id="5" name="Footer Placeholder 4">
            <a:extLst>
              <a:ext uri="{FF2B5EF4-FFF2-40B4-BE49-F238E27FC236}">
                <a16:creationId xmlns:a16="http://schemas.microsoft.com/office/drawing/2014/main" id="{14D39239-C200-4943-982D-A93D2D79B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9B61D-4807-BD4B-AAF7-8DA871D27204}"/>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252333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6149-BE0C-2046-A49D-F5CE44BF04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63F722-4DA5-BE4D-8A60-6A4E07B0AF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D546AE-DCE5-E049-B20E-DFA5A99284EE}"/>
              </a:ext>
            </a:extLst>
          </p:cNvPr>
          <p:cNvSpPr>
            <a:spLocks noGrp="1"/>
          </p:cNvSpPr>
          <p:nvPr>
            <p:ph type="dt" sz="half" idx="10"/>
          </p:nvPr>
        </p:nvSpPr>
        <p:spPr/>
        <p:txBody>
          <a:bodyPr/>
          <a:lstStyle/>
          <a:p>
            <a:fld id="{58CFEC9B-ED80-E040-B096-D346576BEFAE}" type="datetimeFigureOut">
              <a:rPr lang="en-US" smtClean="0"/>
              <a:t>1/27/2023</a:t>
            </a:fld>
            <a:endParaRPr lang="en-US"/>
          </a:p>
        </p:txBody>
      </p:sp>
      <p:sp>
        <p:nvSpPr>
          <p:cNvPr id="5" name="Footer Placeholder 4">
            <a:extLst>
              <a:ext uri="{FF2B5EF4-FFF2-40B4-BE49-F238E27FC236}">
                <a16:creationId xmlns:a16="http://schemas.microsoft.com/office/drawing/2014/main" id="{D5C70233-5C20-224C-B23D-110F6981E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6F6AE-532E-8245-A061-B1FE5D93E95D}"/>
              </a:ext>
            </a:extLst>
          </p:cNvPr>
          <p:cNvSpPr>
            <a:spLocks noGrp="1"/>
          </p:cNvSpPr>
          <p:nvPr>
            <p:ph type="sldNum" sz="quarter" idx="12"/>
          </p:nvPr>
        </p:nvSpPr>
        <p:spPr/>
        <p:txBody>
          <a:bodyPr/>
          <a:lstStyle/>
          <a:p>
            <a:fld id="{7CE8B0CC-5711-5047-9709-498589CE683B}"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BB126F12-D0FC-1F4B-B895-CF830A9FD50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195000"/>
                    </a14:imgEffect>
                  </a14:imgLayer>
                </a14:imgProps>
              </a:ext>
              <a:ext uri="{28A0092B-C50C-407E-A947-70E740481C1C}">
                <a14:useLocalDpi xmlns:a14="http://schemas.microsoft.com/office/drawing/2010/main"/>
              </a:ext>
            </a:extLst>
          </a:blip>
          <a:stretch>
            <a:fillRect/>
          </a:stretch>
        </p:blipFill>
        <p:spPr>
          <a:xfrm>
            <a:off x="10793662" y="307906"/>
            <a:ext cx="1074580" cy="1074580"/>
          </a:xfrm>
          <a:prstGeom prst="rect">
            <a:avLst/>
          </a:prstGeom>
          <a:effectLst/>
        </p:spPr>
      </p:pic>
      <p:sp>
        <p:nvSpPr>
          <p:cNvPr id="8" name="Rectangle 7">
            <a:extLst>
              <a:ext uri="{FF2B5EF4-FFF2-40B4-BE49-F238E27FC236}">
                <a16:creationId xmlns:a16="http://schemas.microsoft.com/office/drawing/2014/main" id="{19812F9A-6D05-3941-A2EE-5C845E865C30}"/>
              </a:ext>
            </a:extLst>
          </p:cNvPr>
          <p:cNvSpPr/>
          <p:nvPr userDrawn="1"/>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1E1660-4C78-E943-B869-2ABD9A910F16}"/>
              </a:ext>
            </a:extLst>
          </p:cNvPr>
          <p:cNvSpPr/>
          <p:nvPr userDrawn="1"/>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6B9631-6FAE-4E4E-A0AE-5B890B572AD6}"/>
              </a:ext>
            </a:extLst>
          </p:cNvPr>
          <p:cNvSpPr/>
          <p:nvPr userDrawn="1"/>
        </p:nvSpPr>
        <p:spPr>
          <a:xfrm flipV="1">
            <a:off x="9434285" y="6604000"/>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37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C953-2D41-354A-852B-F1B0AAFA5B0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40EE157-E6D8-114A-8AC7-1B48E51A9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9ECA462-19B6-6647-9673-46AE4A2F40E8}"/>
              </a:ext>
            </a:extLst>
          </p:cNvPr>
          <p:cNvSpPr>
            <a:spLocks noGrp="1"/>
          </p:cNvSpPr>
          <p:nvPr>
            <p:ph type="dt" sz="half" idx="10"/>
          </p:nvPr>
        </p:nvSpPr>
        <p:spPr/>
        <p:txBody>
          <a:bodyPr/>
          <a:lstStyle/>
          <a:p>
            <a:fld id="{58CFEC9B-ED80-E040-B096-D346576BEFAE}" type="datetimeFigureOut">
              <a:rPr lang="en-US" smtClean="0"/>
              <a:t>1/27/2023</a:t>
            </a:fld>
            <a:endParaRPr lang="en-US"/>
          </a:p>
        </p:txBody>
      </p:sp>
      <p:sp>
        <p:nvSpPr>
          <p:cNvPr id="5" name="Footer Placeholder 4">
            <a:extLst>
              <a:ext uri="{FF2B5EF4-FFF2-40B4-BE49-F238E27FC236}">
                <a16:creationId xmlns:a16="http://schemas.microsoft.com/office/drawing/2014/main" id="{092D133D-7942-3144-BC9F-525CB8DBA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06782-B759-BE42-9AFF-8FCD196CFCA7}"/>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49193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B2CB-8B58-A64C-B08A-C448B8C0847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B22F5F-9036-794C-B68D-FFE8599DF9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6B3D62-2A10-1C46-A1D3-0E7663BFDF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40E37C2-8EE4-AF4C-A065-950A0D965C4E}"/>
              </a:ext>
            </a:extLst>
          </p:cNvPr>
          <p:cNvSpPr>
            <a:spLocks noGrp="1"/>
          </p:cNvSpPr>
          <p:nvPr>
            <p:ph type="dt" sz="half" idx="10"/>
          </p:nvPr>
        </p:nvSpPr>
        <p:spPr/>
        <p:txBody>
          <a:bodyPr/>
          <a:lstStyle/>
          <a:p>
            <a:fld id="{58CFEC9B-ED80-E040-B096-D346576BEFAE}" type="datetimeFigureOut">
              <a:rPr lang="en-US" smtClean="0"/>
              <a:t>1/27/2023</a:t>
            </a:fld>
            <a:endParaRPr lang="en-US"/>
          </a:p>
        </p:txBody>
      </p:sp>
      <p:sp>
        <p:nvSpPr>
          <p:cNvPr id="6" name="Footer Placeholder 5">
            <a:extLst>
              <a:ext uri="{FF2B5EF4-FFF2-40B4-BE49-F238E27FC236}">
                <a16:creationId xmlns:a16="http://schemas.microsoft.com/office/drawing/2014/main" id="{7BE84F54-000F-6E4A-9748-34E06DEF3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E3B76-57E2-1644-A520-35EFBCDE4D72}"/>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365449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5BE6-7882-B446-8729-D401341FB11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701C92-7902-E845-AA26-F76B851C5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1803BC-6B3E-3242-8C66-A27B4EFADE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E174C0B-7259-8747-A5C6-E4946E769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33F3DE-EE2A-7A47-A264-C07028B7E5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BED30C-D95F-EB44-BFA4-3E6259DBCBA2}"/>
              </a:ext>
            </a:extLst>
          </p:cNvPr>
          <p:cNvSpPr>
            <a:spLocks noGrp="1"/>
          </p:cNvSpPr>
          <p:nvPr>
            <p:ph type="dt" sz="half" idx="10"/>
          </p:nvPr>
        </p:nvSpPr>
        <p:spPr/>
        <p:txBody>
          <a:bodyPr/>
          <a:lstStyle/>
          <a:p>
            <a:fld id="{58CFEC9B-ED80-E040-B096-D346576BEFAE}" type="datetimeFigureOut">
              <a:rPr lang="en-US" smtClean="0"/>
              <a:t>1/27/2023</a:t>
            </a:fld>
            <a:endParaRPr lang="en-US"/>
          </a:p>
        </p:txBody>
      </p:sp>
      <p:sp>
        <p:nvSpPr>
          <p:cNvPr id="8" name="Footer Placeholder 7">
            <a:extLst>
              <a:ext uri="{FF2B5EF4-FFF2-40B4-BE49-F238E27FC236}">
                <a16:creationId xmlns:a16="http://schemas.microsoft.com/office/drawing/2014/main" id="{4B19EC89-E42A-DD4C-A35D-793FB6354C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857240-6083-D54F-A130-44DC061A4ACE}"/>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422399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53F1-D01F-EB40-81EB-97AF969F575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BF620CB-899B-F940-97CE-4E66C6EB9D97}"/>
              </a:ext>
            </a:extLst>
          </p:cNvPr>
          <p:cNvSpPr>
            <a:spLocks noGrp="1"/>
          </p:cNvSpPr>
          <p:nvPr>
            <p:ph type="dt" sz="half" idx="10"/>
          </p:nvPr>
        </p:nvSpPr>
        <p:spPr/>
        <p:txBody>
          <a:bodyPr/>
          <a:lstStyle/>
          <a:p>
            <a:fld id="{58CFEC9B-ED80-E040-B096-D346576BEFAE}" type="datetimeFigureOut">
              <a:rPr lang="en-US" smtClean="0"/>
              <a:t>1/27/2023</a:t>
            </a:fld>
            <a:endParaRPr lang="en-US"/>
          </a:p>
        </p:txBody>
      </p:sp>
      <p:sp>
        <p:nvSpPr>
          <p:cNvPr id="4" name="Footer Placeholder 3">
            <a:extLst>
              <a:ext uri="{FF2B5EF4-FFF2-40B4-BE49-F238E27FC236}">
                <a16:creationId xmlns:a16="http://schemas.microsoft.com/office/drawing/2014/main" id="{52182D1B-EDE9-3840-B9DE-CA11CD8CA2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C2380A-2F38-6E48-BBE5-76AFF9D2515C}"/>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404969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46787-A4E8-8042-8DAC-8BBAFDAFAE1B}"/>
              </a:ext>
            </a:extLst>
          </p:cNvPr>
          <p:cNvSpPr>
            <a:spLocks noGrp="1"/>
          </p:cNvSpPr>
          <p:nvPr>
            <p:ph type="dt" sz="half" idx="10"/>
          </p:nvPr>
        </p:nvSpPr>
        <p:spPr/>
        <p:txBody>
          <a:bodyPr/>
          <a:lstStyle/>
          <a:p>
            <a:fld id="{58CFEC9B-ED80-E040-B096-D346576BEFAE}" type="datetimeFigureOut">
              <a:rPr lang="en-US" smtClean="0"/>
              <a:t>1/27/2023</a:t>
            </a:fld>
            <a:endParaRPr lang="en-US"/>
          </a:p>
        </p:txBody>
      </p:sp>
      <p:sp>
        <p:nvSpPr>
          <p:cNvPr id="3" name="Footer Placeholder 2">
            <a:extLst>
              <a:ext uri="{FF2B5EF4-FFF2-40B4-BE49-F238E27FC236}">
                <a16:creationId xmlns:a16="http://schemas.microsoft.com/office/drawing/2014/main" id="{CEF3B5B3-71EA-6842-AF67-A7017ABA15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4C118A-F06E-F748-9D86-21DCDCAD7CA4}"/>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63520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9159-E1C5-C84B-BE0E-74A846B369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83A114-2EF7-7C45-A19E-7291390828E8}"/>
              </a:ext>
            </a:extLst>
          </p:cNvPr>
          <p:cNvSpPr>
            <a:spLocks noGrp="1"/>
          </p:cNvSpPr>
          <p:nvPr>
            <p:ph idx="1"/>
          </p:nvPr>
        </p:nvSpPr>
        <p:spPr>
          <a:xfrm>
            <a:off x="6696074" y="996950"/>
            <a:ext cx="37909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21DEA04-8F6E-B74C-8698-E90AED35A84C}"/>
              </a:ext>
            </a:extLst>
          </p:cNvPr>
          <p:cNvSpPr>
            <a:spLocks noGrp="1"/>
          </p:cNvSpPr>
          <p:nvPr>
            <p:ph type="body" sz="half" idx="2"/>
          </p:nvPr>
        </p:nvSpPr>
        <p:spPr>
          <a:xfrm>
            <a:off x="839788" y="2057400"/>
            <a:ext cx="3932237" cy="1371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48EADC-ECAC-E94C-B344-7E5C3AEA1589}"/>
              </a:ext>
            </a:extLst>
          </p:cNvPr>
          <p:cNvSpPr>
            <a:spLocks noGrp="1"/>
          </p:cNvSpPr>
          <p:nvPr>
            <p:ph type="dt" sz="half" idx="10"/>
          </p:nvPr>
        </p:nvSpPr>
        <p:spPr/>
        <p:txBody>
          <a:bodyPr/>
          <a:lstStyle/>
          <a:p>
            <a:fld id="{58CFEC9B-ED80-E040-B096-D346576BEFAE}" type="datetimeFigureOut">
              <a:rPr lang="en-US" smtClean="0"/>
              <a:t>1/27/2023</a:t>
            </a:fld>
            <a:endParaRPr lang="en-US"/>
          </a:p>
        </p:txBody>
      </p:sp>
      <p:sp>
        <p:nvSpPr>
          <p:cNvPr id="6" name="Footer Placeholder 5">
            <a:extLst>
              <a:ext uri="{FF2B5EF4-FFF2-40B4-BE49-F238E27FC236}">
                <a16:creationId xmlns:a16="http://schemas.microsoft.com/office/drawing/2014/main" id="{F45F63B7-F534-3743-AEF6-416534E64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C0C58-D218-0F49-859A-177C21105299}"/>
              </a:ext>
            </a:extLst>
          </p:cNvPr>
          <p:cNvSpPr>
            <a:spLocks noGrp="1"/>
          </p:cNvSpPr>
          <p:nvPr>
            <p:ph type="sldNum" sz="quarter" idx="12"/>
          </p:nvPr>
        </p:nvSpPr>
        <p:spPr/>
        <p:txBody>
          <a:bodyPr/>
          <a:lstStyle/>
          <a:p>
            <a:fld id="{7CE8B0CC-5711-5047-9709-498589CE683B}" type="slidenum">
              <a:rPr lang="en-US" smtClean="0"/>
              <a:t>‹#›</a:t>
            </a:fld>
            <a:endParaRPr lang="en-US"/>
          </a:p>
        </p:txBody>
      </p:sp>
      <p:sp>
        <p:nvSpPr>
          <p:cNvPr id="10" name="Table Placeholder 9">
            <a:extLst>
              <a:ext uri="{FF2B5EF4-FFF2-40B4-BE49-F238E27FC236}">
                <a16:creationId xmlns:a16="http://schemas.microsoft.com/office/drawing/2014/main" id="{AFE1BAE4-C883-49AF-BA32-0D30C0716E1F}"/>
              </a:ext>
            </a:extLst>
          </p:cNvPr>
          <p:cNvSpPr>
            <a:spLocks noGrp="1"/>
          </p:cNvSpPr>
          <p:nvPr>
            <p:ph type="tbl" sz="quarter" idx="14"/>
          </p:nvPr>
        </p:nvSpPr>
        <p:spPr>
          <a:xfrm>
            <a:off x="836612" y="3616325"/>
            <a:ext cx="3935413" cy="2343150"/>
          </a:xfrm>
        </p:spPr>
        <p:txBody>
          <a:bodyPr/>
          <a:lstStyle/>
          <a:p>
            <a:endParaRPr lang="en-GB"/>
          </a:p>
        </p:txBody>
      </p:sp>
      <p:sp>
        <p:nvSpPr>
          <p:cNvPr id="12" name="SmartArt Placeholder 11">
            <a:extLst>
              <a:ext uri="{FF2B5EF4-FFF2-40B4-BE49-F238E27FC236}">
                <a16:creationId xmlns:a16="http://schemas.microsoft.com/office/drawing/2014/main" id="{A895AA2C-485E-4EA1-8794-8AACE311EF25}"/>
              </a:ext>
            </a:extLst>
          </p:cNvPr>
          <p:cNvSpPr>
            <a:spLocks noGrp="1"/>
          </p:cNvSpPr>
          <p:nvPr>
            <p:ph type="dgm" sz="quarter" idx="15"/>
          </p:nvPr>
        </p:nvSpPr>
        <p:spPr>
          <a:xfrm>
            <a:off x="6696074" y="1771650"/>
            <a:ext cx="990600" cy="1057275"/>
          </a:xfrm>
        </p:spPr>
        <p:txBody>
          <a:bodyPr/>
          <a:lstStyle/>
          <a:p>
            <a:endParaRPr lang="en-GB"/>
          </a:p>
        </p:txBody>
      </p:sp>
      <p:sp>
        <p:nvSpPr>
          <p:cNvPr id="14" name="SmartArt Placeholder 13">
            <a:extLst>
              <a:ext uri="{FF2B5EF4-FFF2-40B4-BE49-F238E27FC236}">
                <a16:creationId xmlns:a16="http://schemas.microsoft.com/office/drawing/2014/main" id="{611735BB-73FE-494F-97B3-F326AD564F0E}"/>
              </a:ext>
            </a:extLst>
          </p:cNvPr>
          <p:cNvSpPr>
            <a:spLocks noGrp="1"/>
          </p:cNvSpPr>
          <p:nvPr>
            <p:ph type="dgm" sz="quarter" idx="16"/>
          </p:nvPr>
        </p:nvSpPr>
        <p:spPr>
          <a:xfrm>
            <a:off x="6696075" y="3225800"/>
            <a:ext cx="990600" cy="1238250"/>
          </a:xfrm>
        </p:spPr>
        <p:txBody>
          <a:bodyPr/>
          <a:lstStyle/>
          <a:p>
            <a:endParaRPr lang="en-GB"/>
          </a:p>
        </p:txBody>
      </p:sp>
      <p:sp>
        <p:nvSpPr>
          <p:cNvPr id="16" name="SmartArt Placeholder 15">
            <a:extLst>
              <a:ext uri="{FF2B5EF4-FFF2-40B4-BE49-F238E27FC236}">
                <a16:creationId xmlns:a16="http://schemas.microsoft.com/office/drawing/2014/main" id="{741FAB85-B0F4-4657-A1AB-2394EE3F59BF}"/>
              </a:ext>
            </a:extLst>
          </p:cNvPr>
          <p:cNvSpPr>
            <a:spLocks noGrp="1"/>
          </p:cNvSpPr>
          <p:nvPr>
            <p:ph type="dgm" sz="quarter" idx="17"/>
          </p:nvPr>
        </p:nvSpPr>
        <p:spPr>
          <a:xfrm>
            <a:off x="6696074" y="4594225"/>
            <a:ext cx="990602" cy="1298575"/>
          </a:xfrm>
        </p:spPr>
        <p:txBody>
          <a:bodyPr/>
          <a:lstStyle/>
          <a:p>
            <a:endParaRPr lang="en-GB"/>
          </a:p>
        </p:txBody>
      </p:sp>
    </p:spTree>
    <p:extLst>
      <p:ext uri="{BB962C8B-B14F-4D97-AF65-F5344CB8AC3E}">
        <p14:creationId xmlns:p14="http://schemas.microsoft.com/office/powerpoint/2010/main" val="393434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F52B-05FA-A64C-8E09-931711C8E4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521631E-2FD8-E048-8FB8-9941F18D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1AFDD5-CEC0-0440-9B3C-1B6AF995A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C7EAC6-1B30-2F45-AAEC-A65294B42B10}"/>
              </a:ext>
            </a:extLst>
          </p:cNvPr>
          <p:cNvSpPr>
            <a:spLocks noGrp="1"/>
          </p:cNvSpPr>
          <p:nvPr>
            <p:ph type="dt" sz="half" idx="10"/>
          </p:nvPr>
        </p:nvSpPr>
        <p:spPr/>
        <p:txBody>
          <a:bodyPr/>
          <a:lstStyle/>
          <a:p>
            <a:fld id="{58CFEC9B-ED80-E040-B096-D346576BEFAE}" type="datetimeFigureOut">
              <a:rPr lang="en-US" smtClean="0"/>
              <a:t>1/27/2023</a:t>
            </a:fld>
            <a:endParaRPr lang="en-US"/>
          </a:p>
        </p:txBody>
      </p:sp>
      <p:sp>
        <p:nvSpPr>
          <p:cNvPr id="6" name="Footer Placeholder 5">
            <a:extLst>
              <a:ext uri="{FF2B5EF4-FFF2-40B4-BE49-F238E27FC236}">
                <a16:creationId xmlns:a16="http://schemas.microsoft.com/office/drawing/2014/main" id="{84944189-E3EF-9845-B898-DF3079C6D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DEF43-24EB-B649-882F-533218EC1E55}"/>
              </a:ext>
            </a:extLst>
          </p:cNvPr>
          <p:cNvSpPr>
            <a:spLocks noGrp="1"/>
          </p:cNvSpPr>
          <p:nvPr>
            <p:ph type="sldNum" sz="quarter" idx="12"/>
          </p:nvPr>
        </p:nvSpPr>
        <p:spPr/>
        <p:txBody>
          <a:bodyPr/>
          <a:lstStyle/>
          <a:p>
            <a:fld id="{7CE8B0CC-5711-5047-9709-498589CE683B}" type="slidenum">
              <a:rPr lang="en-US" smtClean="0"/>
              <a:t>‹#›</a:t>
            </a:fld>
            <a:endParaRPr lang="en-US"/>
          </a:p>
        </p:txBody>
      </p:sp>
    </p:spTree>
    <p:extLst>
      <p:ext uri="{BB962C8B-B14F-4D97-AF65-F5344CB8AC3E}">
        <p14:creationId xmlns:p14="http://schemas.microsoft.com/office/powerpoint/2010/main" val="1221511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F7B30-7753-5741-AD1B-195C35FD6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67207C-507C-0246-B04D-A2806B69A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32C352A-10A9-E34E-81B7-EE88BEE1CE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FEC9B-ED80-E040-B096-D346576BEFAE}" type="datetimeFigureOut">
              <a:rPr lang="en-US" smtClean="0"/>
              <a:t>1/27/2023</a:t>
            </a:fld>
            <a:endParaRPr lang="en-US"/>
          </a:p>
        </p:txBody>
      </p:sp>
      <p:sp>
        <p:nvSpPr>
          <p:cNvPr id="5" name="Footer Placeholder 4">
            <a:extLst>
              <a:ext uri="{FF2B5EF4-FFF2-40B4-BE49-F238E27FC236}">
                <a16:creationId xmlns:a16="http://schemas.microsoft.com/office/drawing/2014/main" id="{D40BC208-2AD8-8643-AC1B-42F1DD335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F319CF-8260-D34D-AEC3-463736EA1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8B0CC-5711-5047-9709-498589CE683B}"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049D5532-0AE8-D241-82C3-6B52EB5C84F1}"/>
              </a:ext>
            </a:extLst>
          </p:cNvPr>
          <p:cNvPicPr>
            <a:picLocks noChangeAspect="1"/>
          </p:cNvPicPr>
          <p:nvPr userDrawn="1"/>
        </p:nvPicPr>
        <p:blipFill>
          <a:blip r:embed="rId13" cstate="screen">
            <a:extLst>
              <a:ext uri="{BEBA8EAE-BF5A-486C-A8C5-ECC9F3942E4B}">
                <a14:imgProps xmlns:a14="http://schemas.microsoft.com/office/drawing/2010/main">
                  <a14:imgLayer r:embed="rId14">
                    <a14:imgEffect>
                      <a14:saturation sat="195000"/>
                    </a14:imgEffect>
                  </a14:imgLayer>
                </a14:imgProps>
              </a:ext>
              <a:ext uri="{28A0092B-C50C-407E-A947-70E740481C1C}">
                <a14:useLocalDpi xmlns:a14="http://schemas.microsoft.com/office/drawing/2010/main"/>
              </a:ext>
            </a:extLst>
          </a:blip>
          <a:stretch>
            <a:fillRect/>
          </a:stretch>
        </p:blipFill>
        <p:spPr>
          <a:xfrm>
            <a:off x="10793662" y="307906"/>
            <a:ext cx="1074580" cy="1074580"/>
          </a:xfrm>
          <a:prstGeom prst="rect">
            <a:avLst/>
          </a:prstGeom>
          <a:effectLst/>
        </p:spPr>
      </p:pic>
      <p:sp>
        <p:nvSpPr>
          <p:cNvPr id="8" name="Rectangle 7">
            <a:extLst>
              <a:ext uri="{FF2B5EF4-FFF2-40B4-BE49-F238E27FC236}">
                <a16:creationId xmlns:a16="http://schemas.microsoft.com/office/drawing/2014/main" id="{84BD4E19-D571-C349-BEF2-E7D205896CC7}"/>
              </a:ext>
            </a:extLst>
          </p:cNvPr>
          <p:cNvSpPr/>
          <p:nvPr userDrawn="1"/>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E90E01-A17D-384C-AA0F-413ABAF5593D}"/>
              </a:ext>
            </a:extLst>
          </p:cNvPr>
          <p:cNvSpPr/>
          <p:nvPr userDrawn="1"/>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A0D681-BDC3-4044-8AAB-207FF3C14EFE}"/>
              </a:ext>
            </a:extLst>
          </p:cNvPr>
          <p:cNvSpPr/>
          <p:nvPr userDrawn="1"/>
        </p:nvSpPr>
        <p:spPr>
          <a:xfrm flipV="1">
            <a:off x="9434285" y="6604000"/>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69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jec.co.uk/umbraco/surface/blobstorage/download?nodeId=3969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270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JEC Western Avenue Building blue overlay">
            <a:extLst>
              <a:ext uri="{FF2B5EF4-FFF2-40B4-BE49-F238E27FC236}">
                <a16:creationId xmlns:a16="http://schemas.microsoft.com/office/drawing/2014/main" id="{517301B1-DE99-416F-8131-44C5D38320F3}"/>
              </a:ext>
            </a:extLst>
          </p:cNvPr>
          <p:cNvPicPr>
            <a:picLocks noGrp="1" noChangeAspect="1"/>
          </p:cNvPicPr>
          <p:nvPr>
            <p:ph idx="1"/>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0" y="1690688"/>
            <a:ext cx="12191999" cy="4952108"/>
          </a:xfrm>
        </p:spPr>
      </p:pic>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771525" y="167822"/>
            <a:ext cx="8175171" cy="1325563"/>
          </a:xfrm>
        </p:spPr>
        <p:txBody>
          <a:bodyPr anchor="t">
            <a:normAutofit/>
          </a:bodyPr>
          <a:lstStyle/>
          <a:p>
            <a:pPr algn="ctr"/>
            <a:r>
              <a:rPr lang="en-US" kern="1100" spc="-30" dirty="0">
                <a:solidFill>
                  <a:srgbClr val="3DA0E4"/>
                </a:solidFill>
                <a:latin typeface="Arial"/>
                <a:cs typeface="Arial"/>
              </a:rPr>
              <a:t>WJEC A Level Speaking Unit 3</a:t>
            </a:r>
            <a:br>
              <a:rPr lang="en-US" kern="1100" spc="-30" dirty="0">
                <a:solidFill>
                  <a:srgbClr val="3DA0E4"/>
                </a:solidFill>
                <a:latin typeface="Arial"/>
                <a:cs typeface="Arial"/>
              </a:rPr>
            </a:br>
            <a:r>
              <a:rPr lang="en-US" kern="1100" spc="-30" dirty="0">
                <a:solidFill>
                  <a:srgbClr val="3DA0E4"/>
                </a:solidFill>
                <a:latin typeface="Arial"/>
                <a:cs typeface="Arial"/>
              </a:rPr>
              <a:t>(French/German/Spanish)</a:t>
            </a:r>
            <a:endParaRPr lang="en-US" dirty="0">
              <a:cs typeface="Calibri Light" panose="020F0302020204030204"/>
            </a:endParaRPr>
          </a:p>
        </p:txBody>
      </p:sp>
    </p:spTree>
    <p:extLst>
      <p:ext uri="{BB962C8B-B14F-4D97-AF65-F5344CB8AC3E}">
        <p14:creationId xmlns:p14="http://schemas.microsoft.com/office/powerpoint/2010/main" val="3766749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9B0A2-7A81-4E7C-A60F-A6DF25D04A0F}"/>
              </a:ext>
            </a:extLst>
          </p:cNvPr>
          <p:cNvSpPr>
            <a:spLocks noGrp="1"/>
          </p:cNvSpPr>
          <p:nvPr>
            <p:ph type="title"/>
          </p:nvPr>
        </p:nvSpPr>
        <p:spPr>
          <a:xfrm>
            <a:off x="1031136" y="2094063"/>
            <a:ext cx="10313909" cy="2359474"/>
          </a:xfrm>
        </p:spPr>
        <p:txBody>
          <a:bodyPr vert="horz" lIns="91440" tIns="45720" rIns="91440" bIns="45720" rtlCol="0" anchor="ctr">
            <a:noAutofit/>
          </a:bodyPr>
          <a:lstStyle/>
          <a:p>
            <a:pPr algn="ctr">
              <a:lnSpc>
                <a:spcPct val="100000"/>
              </a:lnSpc>
              <a:defRPr/>
            </a:pPr>
            <a:r>
              <a:rPr lang="en-US" sz="4800" dirty="0">
                <a:solidFill>
                  <a:srgbClr val="3DA0E4"/>
                </a:solidFill>
                <a:latin typeface="Arial"/>
                <a:cs typeface="Arial"/>
              </a:rPr>
              <a:t>A Level Speaking Unit 3 </a:t>
            </a:r>
            <a:br>
              <a:rPr lang="en-US" sz="4800" dirty="0">
                <a:solidFill>
                  <a:srgbClr val="3DA0E4"/>
                </a:solidFill>
                <a:latin typeface="Arial"/>
                <a:cs typeface="Arial"/>
              </a:rPr>
            </a:br>
            <a:r>
              <a:rPr lang="en-US" sz="4800" i="1" dirty="0">
                <a:solidFill>
                  <a:srgbClr val="3DA0E4"/>
                </a:solidFill>
                <a:latin typeface="Arial"/>
                <a:cs typeface="Arial"/>
              </a:rPr>
              <a:t>The Independent Research Project</a:t>
            </a:r>
            <a:br>
              <a:rPr lang="en-US" sz="4800" i="1" dirty="0">
                <a:solidFill>
                  <a:srgbClr val="3DA0E4"/>
                </a:solidFill>
                <a:latin typeface="Arial"/>
                <a:cs typeface="Arial"/>
              </a:rPr>
            </a:br>
            <a:r>
              <a:rPr lang="en-US" sz="4800" i="1" dirty="0">
                <a:solidFill>
                  <a:srgbClr val="3DA0E4"/>
                </a:solidFill>
                <a:latin typeface="Arial"/>
                <a:cs typeface="Arial"/>
              </a:rPr>
              <a:t>continued...</a:t>
            </a:r>
            <a:br>
              <a:rPr lang="en-GB" sz="4800" i="1" dirty="0">
                <a:solidFill>
                  <a:srgbClr val="3DA0E4"/>
                </a:solidFill>
                <a:latin typeface="Arial" panose="020B0604020202020204" pitchFamily="34" charset="0"/>
                <a:cs typeface="Arial" panose="020B0604020202020204" pitchFamily="34" charset="0"/>
              </a:rPr>
            </a:br>
            <a:endParaRPr lang="en-GB" dirty="0">
              <a:solidFill>
                <a:srgbClr val="3DA0E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25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C8A8183-C46F-40FE-5898-FE07CB235D13}"/>
              </a:ext>
            </a:extLst>
          </p:cNvPr>
          <p:cNvSpPr>
            <a:spLocks noGrp="1"/>
          </p:cNvSpPr>
          <p:nvPr>
            <p:ph sz="half" idx="2"/>
          </p:nvPr>
        </p:nvSpPr>
        <p:spPr>
          <a:xfrm>
            <a:off x="838200" y="1482725"/>
            <a:ext cx="10515600" cy="4351338"/>
          </a:xfrm>
        </p:spPr>
        <p:txBody>
          <a:bodyPr/>
          <a:lstStyle/>
          <a:p>
            <a:pPr marL="0" indent="0" algn="ctr">
              <a:buNone/>
            </a:pPr>
            <a:r>
              <a:rPr lang="en-US" sz="7200" dirty="0">
                <a:solidFill>
                  <a:srgbClr val="009FE3"/>
                </a:solidFill>
                <a:latin typeface="Arial" panose="020B0604020202020204" pitchFamily="34" charset="0"/>
                <a:cs typeface="Arial" panose="020B0604020202020204" pitchFamily="34" charset="0"/>
              </a:rPr>
              <a:t>An example IRP for demonstration purposes only!</a:t>
            </a:r>
          </a:p>
          <a:p>
            <a:pPr marL="0" indent="0">
              <a:buNone/>
            </a:pPr>
            <a:endParaRPr lang="en-GB" dirty="0"/>
          </a:p>
        </p:txBody>
      </p:sp>
    </p:spTree>
    <p:extLst>
      <p:ext uri="{BB962C8B-B14F-4D97-AF65-F5344CB8AC3E}">
        <p14:creationId xmlns:p14="http://schemas.microsoft.com/office/powerpoint/2010/main" val="396833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FA66-01F0-0B31-FB17-C9522FE878F9}"/>
              </a:ext>
            </a:extLst>
          </p:cNvPr>
          <p:cNvSpPr>
            <a:spLocks noGrp="1"/>
          </p:cNvSpPr>
          <p:nvPr>
            <p:ph type="title"/>
          </p:nvPr>
        </p:nvSpPr>
        <p:spPr>
          <a:xfrm>
            <a:off x="1083128" y="2498271"/>
            <a:ext cx="10515600" cy="2334986"/>
          </a:xfrm>
        </p:spPr>
        <p:txBody>
          <a:bodyPr>
            <a:normAutofit fontScale="90000"/>
          </a:bodyPr>
          <a:lstStyle/>
          <a:p>
            <a:pPr algn="ctr"/>
            <a:r>
              <a:rPr lang="en-GB" sz="5400" dirty="0">
                <a:solidFill>
                  <a:srgbClr val="009FE3"/>
                </a:solidFill>
                <a:effectLst/>
                <a:latin typeface="Gotham Rounded Book" pitchFamily="50" charset="0"/>
                <a:ea typeface="Times New Roman" panose="02020603050405020304" pitchFamily="18" charset="0"/>
                <a:cs typeface="Times New Roman" panose="02020603050405020304" pitchFamily="18" charset="0"/>
              </a:rPr>
              <a:t>The British Railways Modernisation Plan was a complete disaster</a:t>
            </a:r>
            <a:br>
              <a:rPr lang="en-GB" sz="5400" dirty="0">
                <a:solidFill>
                  <a:srgbClr val="009FE3"/>
                </a:solidFill>
                <a:effectLst/>
                <a:latin typeface="Gotham Rounded Book" pitchFamily="50" charset="0"/>
                <a:ea typeface="Times New Roman" panose="02020603050405020304" pitchFamily="18" charset="0"/>
                <a:cs typeface="Times New Roman" panose="02020603050405020304" pitchFamily="18" charset="0"/>
              </a:rPr>
            </a:br>
            <a:br>
              <a:rPr lang="en-GB" sz="5400" dirty="0">
                <a:solidFill>
                  <a:srgbClr val="009FE3"/>
                </a:solidFill>
                <a:effectLst/>
                <a:latin typeface="Gotham Rounded Book" pitchFamily="50" charset="0"/>
                <a:ea typeface="Times New Roman" panose="02020603050405020304" pitchFamily="18" charset="0"/>
                <a:cs typeface="Times New Roman" panose="02020603050405020304" pitchFamily="18" charset="0"/>
              </a:rPr>
            </a:br>
            <a:r>
              <a:rPr lang="en-GB" sz="5400" dirty="0">
                <a:solidFill>
                  <a:srgbClr val="009FE3"/>
                </a:solidFill>
                <a:effectLst/>
                <a:latin typeface="Gotham Rounded Book" pitchFamily="50" charset="0"/>
                <a:ea typeface="Times New Roman" panose="02020603050405020304" pitchFamily="18" charset="0"/>
                <a:cs typeface="Times New Roman" panose="02020603050405020304" pitchFamily="18" charset="0"/>
              </a:rPr>
              <a:t>Part a - Presentation</a:t>
            </a:r>
            <a:br>
              <a:rPr lang="en-GB" sz="1800" dirty="0">
                <a:solidFill>
                  <a:srgbClr val="009FE3"/>
                </a:solidFill>
                <a:effectLst/>
                <a:latin typeface="Gotham Rounded Book" pitchFamily="50" charset="0"/>
                <a:ea typeface="Times New Roman" panose="02020603050405020304" pitchFamily="18" charset="0"/>
                <a:cs typeface="Times New Roman" panose="02020603050405020304" pitchFamily="18" charset="0"/>
              </a:rPr>
            </a:br>
            <a:r>
              <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rPr>
              <a:t> </a:t>
            </a:r>
            <a:br>
              <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rPr>
            </a:br>
            <a:endParaRPr lang="en-GB" dirty="0"/>
          </a:p>
        </p:txBody>
      </p:sp>
    </p:spTree>
    <p:extLst>
      <p:ext uri="{BB962C8B-B14F-4D97-AF65-F5344CB8AC3E}">
        <p14:creationId xmlns:p14="http://schemas.microsoft.com/office/powerpoint/2010/main" val="382376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FA66-01F0-0B31-FB17-C9522FE878F9}"/>
              </a:ext>
            </a:extLst>
          </p:cNvPr>
          <p:cNvSpPr>
            <a:spLocks noGrp="1"/>
          </p:cNvSpPr>
          <p:nvPr>
            <p:ph type="title"/>
          </p:nvPr>
        </p:nvSpPr>
        <p:spPr>
          <a:xfrm>
            <a:off x="1083128" y="2498271"/>
            <a:ext cx="10515600" cy="2334986"/>
          </a:xfrm>
        </p:spPr>
        <p:txBody>
          <a:bodyPr>
            <a:normAutofit fontScale="90000"/>
          </a:bodyPr>
          <a:lstStyle/>
          <a:p>
            <a:pPr algn="ctr"/>
            <a:r>
              <a:rPr lang="en-GB" sz="5400" dirty="0">
                <a:solidFill>
                  <a:srgbClr val="009FE3"/>
                </a:solidFill>
                <a:effectLst/>
                <a:latin typeface="Gotham Rounded Book" pitchFamily="50" charset="0"/>
                <a:ea typeface="Times New Roman" panose="02020603050405020304" pitchFamily="18" charset="0"/>
                <a:cs typeface="Times New Roman" panose="02020603050405020304" pitchFamily="18" charset="0"/>
              </a:rPr>
              <a:t>The British Railways Modernisation Plan was a complete disaster</a:t>
            </a:r>
            <a:br>
              <a:rPr lang="en-GB" sz="5400" dirty="0">
                <a:solidFill>
                  <a:srgbClr val="009FE3"/>
                </a:solidFill>
                <a:effectLst/>
                <a:latin typeface="Gotham Rounded Book" pitchFamily="50" charset="0"/>
                <a:ea typeface="Times New Roman" panose="02020603050405020304" pitchFamily="18" charset="0"/>
                <a:cs typeface="Times New Roman" panose="02020603050405020304" pitchFamily="18" charset="0"/>
              </a:rPr>
            </a:br>
            <a:br>
              <a:rPr lang="en-GB" sz="5400" dirty="0">
                <a:solidFill>
                  <a:srgbClr val="009FE3"/>
                </a:solidFill>
                <a:effectLst/>
                <a:latin typeface="Gotham Rounded Book" pitchFamily="50" charset="0"/>
                <a:ea typeface="Times New Roman" panose="02020603050405020304" pitchFamily="18" charset="0"/>
                <a:cs typeface="Times New Roman" panose="02020603050405020304" pitchFamily="18" charset="0"/>
              </a:rPr>
            </a:br>
            <a:r>
              <a:rPr lang="en-GB" sz="5400" dirty="0">
                <a:solidFill>
                  <a:srgbClr val="009FE3"/>
                </a:solidFill>
                <a:effectLst/>
                <a:latin typeface="Gotham Rounded Book" pitchFamily="50" charset="0"/>
                <a:ea typeface="Times New Roman" panose="02020603050405020304" pitchFamily="18" charset="0"/>
                <a:cs typeface="Times New Roman" panose="02020603050405020304" pitchFamily="18" charset="0"/>
              </a:rPr>
              <a:t>Part b - Discussion</a:t>
            </a:r>
            <a:br>
              <a:rPr lang="en-GB" sz="1800" dirty="0">
                <a:solidFill>
                  <a:srgbClr val="009FE3"/>
                </a:solidFill>
                <a:effectLst/>
                <a:latin typeface="Gotham Rounded Book" pitchFamily="50" charset="0"/>
                <a:ea typeface="Times New Roman" panose="02020603050405020304" pitchFamily="18" charset="0"/>
                <a:cs typeface="Times New Roman" panose="02020603050405020304" pitchFamily="18" charset="0"/>
              </a:rPr>
            </a:br>
            <a:r>
              <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rPr>
              <a:t> </a:t>
            </a:r>
            <a:br>
              <a:rPr lang="en-GB" sz="1800" dirty="0">
                <a:solidFill>
                  <a:srgbClr val="82BC00"/>
                </a:solidFill>
                <a:effectLst/>
                <a:latin typeface="Gotham Rounded Book" pitchFamily="50" charset="0"/>
                <a:ea typeface="Times New Roman" panose="02020603050405020304" pitchFamily="18" charset="0"/>
                <a:cs typeface="Times New Roman" panose="02020603050405020304" pitchFamily="18" charset="0"/>
              </a:rPr>
            </a:br>
            <a:endParaRPr lang="en-GB" dirty="0"/>
          </a:p>
        </p:txBody>
      </p:sp>
    </p:spTree>
    <p:extLst>
      <p:ext uri="{BB962C8B-B14F-4D97-AF65-F5344CB8AC3E}">
        <p14:creationId xmlns:p14="http://schemas.microsoft.com/office/powerpoint/2010/main" val="380308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B7691B-D48E-C1CE-E57A-91D28ECB0356}"/>
              </a:ext>
            </a:extLst>
          </p:cNvPr>
          <p:cNvSpPr>
            <a:spLocks noGrp="1"/>
          </p:cNvSpPr>
          <p:nvPr>
            <p:ph sz="half" idx="1"/>
          </p:nvPr>
        </p:nvSpPr>
        <p:spPr>
          <a:xfrm>
            <a:off x="804582" y="982943"/>
            <a:ext cx="10582835" cy="4351338"/>
          </a:xfrm>
        </p:spPr>
        <p:txBody>
          <a:bodyPr/>
          <a:lstStyle/>
          <a:p>
            <a:pPr marL="0" indent="0">
              <a:buNone/>
            </a:pPr>
            <a:endParaRPr lang="en-GB" dirty="0"/>
          </a:p>
          <a:p>
            <a:pPr marL="0" indent="0">
              <a:buNone/>
            </a:pPr>
            <a:endParaRPr lang="en-GB" dirty="0"/>
          </a:p>
          <a:p>
            <a:pPr marL="0" indent="0" algn="ctr">
              <a:buNone/>
            </a:pPr>
            <a:r>
              <a:rPr lang="en-GB" sz="7200" dirty="0">
                <a:solidFill>
                  <a:srgbClr val="009FE3"/>
                </a:solidFill>
                <a:latin typeface="Arial" panose="020B0604020202020204" pitchFamily="34" charset="0"/>
                <a:cs typeface="Arial" panose="020B0604020202020204" pitchFamily="34" charset="0"/>
              </a:rPr>
              <a:t>The questions employed during the discussion</a:t>
            </a:r>
          </a:p>
        </p:txBody>
      </p:sp>
    </p:spTree>
    <p:extLst>
      <p:ext uri="{BB962C8B-B14F-4D97-AF65-F5344CB8AC3E}">
        <p14:creationId xmlns:p14="http://schemas.microsoft.com/office/powerpoint/2010/main" val="256426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D5CAF5-295A-8739-52A6-D4458B912636}"/>
              </a:ext>
            </a:extLst>
          </p:cNvPr>
          <p:cNvSpPr>
            <a:spLocks noGrp="1"/>
          </p:cNvSpPr>
          <p:nvPr>
            <p:ph idx="1"/>
          </p:nvPr>
        </p:nvSpPr>
        <p:spPr>
          <a:xfrm>
            <a:off x="838200" y="1253331"/>
            <a:ext cx="10515600" cy="4351338"/>
          </a:xfrm>
        </p:spPr>
        <p:txBody>
          <a:bodyPr/>
          <a:lstStyle/>
          <a:p>
            <a:pPr marL="0" indent="0">
              <a:buNone/>
            </a:pPr>
            <a:endParaRPr lang="en-GB" dirty="0"/>
          </a:p>
          <a:p>
            <a:pPr marL="0" indent="0">
              <a:buNone/>
            </a:pPr>
            <a:endParaRPr lang="en-GB" dirty="0"/>
          </a:p>
          <a:p>
            <a:pPr marL="0" indent="0" algn="ctr">
              <a:buNone/>
            </a:pPr>
            <a:r>
              <a:rPr lang="en-GB" sz="7200" dirty="0">
                <a:solidFill>
                  <a:srgbClr val="3DA0E4"/>
                </a:solidFill>
                <a:latin typeface="Arial" panose="020B0604020202020204" pitchFamily="34" charset="0"/>
                <a:cs typeface="Arial" panose="020B0604020202020204" pitchFamily="34" charset="0"/>
              </a:rPr>
              <a:t>Rookie mistakes to avoid!</a:t>
            </a:r>
          </a:p>
        </p:txBody>
      </p:sp>
    </p:spTree>
    <p:extLst>
      <p:ext uri="{BB962C8B-B14F-4D97-AF65-F5344CB8AC3E}">
        <p14:creationId xmlns:p14="http://schemas.microsoft.com/office/powerpoint/2010/main" val="425003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5406-7316-0BC8-DB86-B6C2D4E9128C}"/>
              </a:ext>
            </a:extLst>
          </p:cNvPr>
          <p:cNvSpPr>
            <a:spLocks noGrp="1"/>
          </p:cNvSpPr>
          <p:nvPr>
            <p:ph type="title"/>
          </p:nvPr>
        </p:nvSpPr>
        <p:spPr>
          <a:xfrm>
            <a:off x="838200" y="365125"/>
            <a:ext cx="10515600" cy="1325563"/>
          </a:xfrm>
        </p:spPr>
        <p:txBody>
          <a:bodyPr>
            <a:normAutofit/>
          </a:bodyPr>
          <a:lstStyle/>
          <a:p>
            <a:pPr algn="ctr"/>
            <a:r>
              <a:rPr lang="en-GB" sz="7200" dirty="0">
                <a:solidFill>
                  <a:srgbClr val="3DA0E4"/>
                </a:solidFill>
                <a:latin typeface="Arial" panose="020B0604020202020204" pitchFamily="34" charset="0"/>
                <a:cs typeface="Arial" panose="020B0604020202020204" pitchFamily="34" charset="0"/>
              </a:rPr>
              <a:t>Useful documents</a:t>
            </a:r>
          </a:p>
        </p:txBody>
      </p:sp>
      <p:sp>
        <p:nvSpPr>
          <p:cNvPr id="3" name="Content Placeholder 2">
            <a:extLst>
              <a:ext uri="{FF2B5EF4-FFF2-40B4-BE49-F238E27FC236}">
                <a16:creationId xmlns:a16="http://schemas.microsoft.com/office/drawing/2014/main" id="{AF6D5A71-0E96-F398-8776-9D05DEAA5DD1}"/>
              </a:ext>
            </a:extLst>
          </p:cNvPr>
          <p:cNvSpPr>
            <a:spLocks noGrp="1"/>
          </p:cNvSpPr>
          <p:nvPr>
            <p:ph idx="1"/>
          </p:nvPr>
        </p:nvSpPr>
        <p:spPr>
          <a:xfrm>
            <a:off x="838199" y="1825625"/>
            <a:ext cx="10905565" cy="4351338"/>
          </a:xfrm>
        </p:spPr>
        <p:txBody>
          <a:bodyPr>
            <a:normAutofit fontScale="77500" lnSpcReduction="20000"/>
          </a:bodyPr>
          <a:lstStyle/>
          <a:p>
            <a:endParaRPr lang="en-US" sz="1800" b="0" i="0" u="sng" strike="noStrike" dirty="0">
              <a:solidFill>
                <a:srgbClr val="0563C1"/>
              </a:solidFill>
              <a:effectLst/>
              <a:latin typeface="Calibri" panose="020F0502020204030204" pitchFamily="34" charset="0"/>
              <a:hlinkClick r:id="rId3"/>
            </a:endParaRPr>
          </a:p>
          <a:p>
            <a:r>
              <a:rPr lang="en-GB" sz="4400" dirty="0">
                <a:solidFill>
                  <a:srgbClr val="3DA0E4"/>
                </a:solidFill>
                <a:latin typeface="Arial" panose="020B0604020202020204" pitchFamily="34" charset="0"/>
                <a:cs typeface="Arial" panose="020B0604020202020204" pitchFamily="34" charset="0"/>
              </a:rPr>
              <a:t>The GCE Unit 3 Mark Scheme </a:t>
            </a:r>
          </a:p>
          <a:p>
            <a:endParaRPr lang="en-GB" sz="4400" dirty="0">
              <a:solidFill>
                <a:srgbClr val="3DA0E4"/>
              </a:solidFill>
              <a:latin typeface="Arial" panose="020B0604020202020204" pitchFamily="34" charset="0"/>
              <a:cs typeface="Arial" panose="020B0604020202020204" pitchFamily="34" charset="0"/>
            </a:endParaRPr>
          </a:p>
          <a:p>
            <a:r>
              <a:rPr lang="en-GB" sz="4400" dirty="0">
                <a:solidFill>
                  <a:srgbClr val="3DA0E4"/>
                </a:solidFill>
                <a:latin typeface="Arial" panose="020B0604020202020204" pitchFamily="34" charset="0"/>
                <a:cs typeface="Arial" panose="020B0604020202020204" pitchFamily="34" charset="0"/>
              </a:rPr>
              <a:t>The Examiner’s Report</a:t>
            </a:r>
          </a:p>
          <a:p>
            <a:pPr marL="0" indent="0">
              <a:buNone/>
            </a:pPr>
            <a:endParaRPr lang="en-GB" sz="4400" dirty="0">
              <a:solidFill>
                <a:srgbClr val="3DA0E4"/>
              </a:solidFill>
              <a:latin typeface="Arial" panose="020B0604020202020204" pitchFamily="34" charset="0"/>
              <a:cs typeface="Arial" panose="020B0604020202020204" pitchFamily="34" charset="0"/>
            </a:endParaRPr>
          </a:p>
          <a:p>
            <a:r>
              <a:rPr lang="en-GB" sz="4400" dirty="0">
                <a:solidFill>
                  <a:srgbClr val="3DA0E4"/>
                </a:solidFill>
                <a:latin typeface="Arial" panose="020B0604020202020204" pitchFamily="34" charset="0"/>
                <a:cs typeface="Arial" panose="020B0604020202020204" pitchFamily="34" charset="0"/>
              </a:rPr>
              <a:t>How to prepare candidates for GCE Unit 3 Speaking</a:t>
            </a:r>
          </a:p>
          <a:p>
            <a:pPr marL="0" indent="0">
              <a:buNone/>
            </a:pPr>
            <a:endParaRPr lang="en-US" sz="4400" b="0" i="0" u="sng" strike="noStrike" dirty="0">
              <a:solidFill>
                <a:srgbClr val="3DA0E4"/>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buNone/>
            </a:pPr>
            <a:r>
              <a:rPr lang="en-US" sz="4400" b="0" i="0" u="sng" strike="noStrike" dirty="0">
                <a:solidFill>
                  <a:srgbClr val="3DA0E4"/>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Link: Preparing Learners for GCE Unit 3 Speaking</a:t>
            </a:r>
            <a:endParaRPr lang="en-US" sz="4400" b="0" i="0" u="sng" strike="noStrike" dirty="0">
              <a:solidFill>
                <a:srgbClr val="3DA0E4"/>
              </a:solidFill>
              <a:effectLst/>
              <a:latin typeface="Arial" panose="020B0604020202020204" pitchFamily="34" charset="0"/>
              <a:cs typeface="Arial" panose="020B0604020202020204" pitchFamily="34" charset="0"/>
            </a:endParaRPr>
          </a:p>
          <a:p>
            <a:pPr marL="0" indent="0">
              <a:buNone/>
            </a:pPr>
            <a:r>
              <a:rPr lang="en-US" sz="4400" b="0" i="0" dirty="0">
                <a:solidFill>
                  <a:srgbClr val="000000"/>
                </a:solidFill>
                <a:effectLst/>
                <a:latin typeface="Arial" panose="020B0604020202020204" pitchFamily="34" charset="0"/>
                <a:cs typeface="Arial" panose="020B0604020202020204" pitchFamily="34" charset="0"/>
              </a:rPr>
              <a:t> </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34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9163A5-29B0-9C17-AEFF-82AAD330FB22}"/>
              </a:ext>
            </a:extLst>
          </p:cNvPr>
          <p:cNvSpPr>
            <a:spLocks noGrp="1"/>
          </p:cNvSpPr>
          <p:nvPr>
            <p:ph sz="half" idx="1"/>
          </p:nvPr>
        </p:nvSpPr>
        <p:spPr>
          <a:xfrm>
            <a:off x="838200" y="1969060"/>
            <a:ext cx="10672482" cy="4351338"/>
          </a:xfrm>
        </p:spPr>
        <p:txBody>
          <a:bodyPr>
            <a:normAutofit/>
          </a:bodyPr>
          <a:lstStyle/>
          <a:p>
            <a:pPr marL="0" indent="0" algn="ctr">
              <a:buNone/>
            </a:pPr>
            <a:r>
              <a:rPr lang="en-GB" sz="7200" dirty="0">
                <a:solidFill>
                  <a:srgbClr val="009FE3"/>
                </a:solidFill>
                <a:latin typeface="Arial" panose="020B0604020202020204" pitchFamily="34" charset="0"/>
                <a:cs typeface="Arial" panose="020B0604020202020204" pitchFamily="34" charset="0"/>
              </a:rPr>
              <a:t>And finally…</a:t>
            </a:r>
          </a:p>
        </p:txBody>
      </p:sp>
    </p:spTree>
    <p:extLst>
      <p:ext uri="{BB962C8B-B14F-4D97-AF65-F5344CB8AC3E}">
        <p14:creationId xmlns:p14="http://schemas.microsoft.com/office/powerpoint/2010/main" val="47339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Lst>
          </p:cNvPr>
          <p:cNvSpPr/>
          <p:nvPr/>
        </p:nvSpPr>
        <p:spPr>
          <a:xfrm flipV="1">
            <a:off x="9434285" y="6604000"/>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543F32-DED1-8947-9039-24D7A1D61734}"/>
              </a:ext>
            </a:extLst>
          </p:cNvPr>
          <p:cNvSpPr/>
          <p:nvPr/>
        </p:nvSpPr>
        <p:spPr>
          <a:xfrm flipV="1">
            <a:off x="2316662" y="3920783"/>
            <a:ext cx="1241966" cy="45719"/>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70C0"/>
              </a:solidFill>
            </a:endParaRPr>
          </a:p>
        </p:txBody>
      </p:sp>
      <p:sp>
        <p:nvSpPr>
          <p:cNvPr id="2" name="Title 1">
            <a:extLst>
              <a:ext uri="{FF2B5EF4-FFF2-40B4-BE49-F238E27FC236}">
                <a16:creationId xmlns:a16="http://schemas.microsoft.com/office/drawing/2014/main" id="{031A2D21-BB03-44BE-BFA4-408A7181E42A}"/>
              </a:ext>
            </a:extLst>
          </p:cNvPr>
          <p:cNvSpPr>
            <a:spLocks noGrp="1"/>
          </p:cNvSpPr>
          <p:nvPr>
            <p:ph type="title"/>
          </p:nvPr>
        </p:nvSpPr>
        <p:spPr>
          <a:xfrm>
            <a:off x="838200" y="1449854"/>
            <a:ext cx="10515600" cy="1325563"/>
          </a:xfrm>
        </p:spPr>
        <p:txBody>
          <a:bodyPr anchor="t">
            <a:normAutofit fontScale="90000"/>
          </a:bodyPr>
          <a:lstStyle/>
          <a:p>
            <a:pPr>
              <a:lnSpc>
                <a:spcPct val="100000"/>
              </a:lnSpc>
              <a:spcAft>
                <a:spcPts val="1200"/>
              </a:spcAft>
            </a:pPr>
            <a:r>
              <a:rPr lang="en-US" sz="6000" kern="1100" spc="-30" dirty="0">
                <a:solidFill>
                  <a:srgbClr val="3DA0E4"/>
                </a:solidFill>
                <a:latin typeface="Arial" panose="020B0604020202020204" pitchFamily="34" charset="0"/>
                <a:cs typeface="Arial" panose="020B0604020202020204" pitchFamily="34" charset="0"/>
              </a:rPr>
              <a:t>Thank you</a:t>
            </a:r>
            <a:br>
              <a:rPr lang="en-US" sz="6000" kern="1100" spc="-30" dirty="0">
                <a:solidFill>
                  <a:srgbClr val="3DA0E4"/>
                </a:solidFill>
                <a:latin typeface="Arial" panose="020B0604020202020204" pitchFamily="34" charset="0"/>
                <a:cs typeface="Arial" panose="020B0604020202020204" pitchFamily="34" charset="0"/>
              </a:rPr>
            </a:br>
            <a:br>
              <a:rPr lang="en-US" sz="3600" kern="1100" spc="-30" dirty="0">
                <a:solidFill>
                  <a:srgbClr val="3DA0E4"/>
                </a:solidFill>
                <a:latin typeface="Gotham Rounded Book"/>
                <a:cs typeface="Gotham Rounded Book"/>
              </a:rPr>
            </a:br>
            <a:br>
              <a:rPr lang="en-US" sz="4400" kern="1100" spc="-30" dirty="0">
                <a:solidFill>
                  <a:srgbClr val="3DA0E4"/>
                </a:solidFill>
                <a:latin typeface="Gotham Rounded Book"/>
                <a:cs typeface="Gotham Rounded Book"/>
              </a:rPr>
            </a:br>
            <a:br>
              <a:rPr lang="en-US" sz="6000" kern="1100" spc="-30" dirty="0">
                <a:solidFill>
                  <a:srgbClr val="3DA0E4"/>
                </a:solidFill>
                <a:latin typeface="Bliss 2 Light" panose="02000506030000020004" pitchFamily="2" charset="0"/>
                <a:cs typeface="Arial" panose="020B0604020202020204" pitchFamily="34" charset="0"/>
              </a:rPr>
            </a:br>
            <a:endParaRPr lang="en-US" sz="6000" kern="1100" spc="-30" dirty="0">
              <a:solidFill>
                <a:srgbClr val="3DA0E4"/>
              </a:solidFill>
              <a:latin typeface="Gotham Rounded Medium" pitchFamily="2" charset="77"/>
              <a:cs typeface="Arial" panose="020B0604020202020204" pitchFamily="34" charset="0"/>
            </a:endParaRPr>
          </a:p>
        </p:txBody>
      </p:sp>
    </p:spTree>
    <p:extLst>
      <p:ext uri="{BB962C8B-B14F-4D97-AF65-F5344CB8AC3E}">
        <p14:creationId xmlns:p14="http://schemas.microsoft.com/office/powerpoint/2010/main" val="290527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F17BB7-3DB7-9E42-8E87-945C5986BA79}"/>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45A429-9F05-0C47-84F0-88A74EAF054D}"/>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861919-BADC-1744-BEBF-CA87918683D9}"/>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9F29B3-C7C3-4D64-9DD2-2B8130439864}"/>
              </a:ext>
            </a:extLst>
          </p:cNvPr>
          <p:cNvSpPr/>
          <p:nvPr/>
        </p:nvSpPr>
        <p:spPr>
          <a:xfrm flipV="1">
            <a:off x="0" y="1651892"/>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tudents sitting in a class smiling">
            <a:extLst>
              <a:ext uri="{FF2B5EF4-FFF2-40B4-BE49-F238E27FC236}">
                <a16:creationId xmlns:a16="http://schemas.microsoft.com/office/drawing/2014/main" id="{517301B1-DE99-416F-8131-44C5D38320F3}"/>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690688"/>
            <a:ext cx="12191999" cy="4952108"/>
          </a:xfrm>
        </p:spPr>
      </p:pic>
      <p:sp>
        <p:nvSpPr>
          <p:cNvPr id="2" name="Title 1">
            <a:extLst>
              <a:ext uri="{FF2B5EF4-FFF2-40B4-BE49-F238E27FC236}">
                <a16:creationId xmlns:a16="http://schemas.microsoft.com/office/drawing/2014/main" id="{CCFCF381-611C-4DD4-AD1E-2604E6AD3590}"/>
              </a:ext>
            </a:extLst>
          </p:cNvPr>
          <p:cNvSpPr>
            <a:spLocks noGrp="1"/>
          </p:cNvSpPr>
          <p:nvPr>
            <p:ph type="title"/>
          </p:nvPr>
        </p:nvSpPr>
        <p:spPr>
          <a:xfrm>
            <a:off x="236329" y="446204"/>
            <a:ext cx="10389283" cy="1325563"/>
          </a:xfrm>
        </p:spPr>
        <p:txBody>
          <a:bodyPr anchor="t">
            <a:normAutofit/>
          </a:bodyPr>
          <a:lstStyle/>
          <a:p>
            <a:r>
              <a:rPr lang="en-US" kern="1100" spc="-30" dirty="0">
                <a:solidFill>
                  <a:srgbClr val="3DA0E4"/>
                </a:solidFill>
                <a:latin typeface="Arial"/>
                <a:cs typeface="Arial"/>
              </a:rPr>
              <a:t>Guidance and tips for Teacher Examiners</a:t>
            </a:r>
          </a:p>
        </p:txBody>
      </p:sp>
    </p:spTree>
    <p:extLst>
      <p:ext uri="{BB962C8B-B14F-4D97-AF65-F5344CB8AC3E}">
        <p14:creationId xmlns:p14="http://schemas.microsoft.com/office/powerpoint/2010/main" val="232871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63EC11-9509-15A3-634D-23FC8B21E137}"/>
              </a:ext>
            </a:extLst>
          </p:cNvPr>
          <p:cNvSpPr>
            <a:spLocks noGrp="1"/>
          </p:cNvSpPr>
          <p:nvPr>
            <p:ph idx="1"/>
          </p:nvPr>
        </p:nvSpPr>
        <p:spPr/>
        <p:txBody>
          <a:bodyPr/>
          <a:lstStyle/>
          <a:p>
            <a:endParaRPr lang="en-GB" dirty="0">
              <a:solidFill>
                <a:srgbClr val="3DA0E4"/>
              </a:solidFill>
            </a:endParaRPr>
          </a:p>
          <a:p>
            <a:pPr marL="0" indent="0" algn="ctr">
              <a:buNone/>
            </a:pPr>
            <a:r>
              <a:rPr lang="en-GB" sz="7200" dirty="0">
                <a:solidFill>
                  <a:srgbClr val="3DA0E4"/>
                </a:solidFill>
                <a:latin typeface="Arial" panose="020B0604020202020204" pitchFamily="34" charset="0"/>
                <a:cs typeface="Arial" panose="020B0604020202020204" pitchFamily="34" charset="0"/>
              </a:rPr>
              <a:t>Where do I start?</a:t>
            </a:r>
            <a:endParaRPr lang="en-GB"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66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5B1692-9D86-4DA3-6BC9-642873912007}"/>
              </a:ext>
            </a:extLst>
          </p:cNvPr>
          <p:cNvSpPr>
            <a:spLocks noGrp="1"/>
          </p:cNvSpPr>
          <p:nvPr>
            <p:ph idx="1"/>
          </p:nvPr>
        </p:nvSpPr>
        <p:spPr/>
        <p:txBody>
          <a:bodyPr>
            <a:normAutofit/>
          </a:bodyPr>
          <a:lstStyle/>
          <a:p>
            <a:pPr marL="0" indent="0" algn="ctr">
              <a:buNone/>
            </a:pPr>
            <a:r>
              <a:rPr lang="en-GB" sz="7200" dirty="0">
                <a:solidFill>
                  <a:srgbClr val="3DA0E4"/>
                </a:solidFill>
                <a:latin typeface="Arial" panose="020B0604020202020204" pitchFamily="34" charset="0"/>
                <a:cs typeface="Arial" panose="020B0604020202020204" pitchFamily="34" charset="0"/>
              </a:rPr>
              <a:t>Asking a question…</a:t>
            </a:r>
          </a:p>
          <a:p>
            <a:pPr marL="0" indent="0" algn="ctr">
              <a:buNone/>
            </a:pPr>
            <a:r>
              <a:rPr lang="en-GB" sz="7200" dirty="0">
                <a:solidFill>
                  <a:srgbClr val="3DA0E4"/>
                </a:solidFill>
                <a:latin typeface="Arial" panose="020B0604020202020204" pitchFamily="34" charset="0"/>
                <a:cs typeface="Arial" panose="020B0604020202020204" pitchFamily="34" charset="0"/>
              </a:rPr>
              <a:t>Question types</a:t>
            </a:r>
          </a:p>
        </p:txBody>
      </p:sp>
    </p:spTree>
    <p:extLst>
      <p:ext uri="{BB962C8B-B14F-4D97-AF65-F5344CB8AC3E}">
        <p14:creationId xmlns:p14="http://schemas.microsoft.com/office/powerpoint/2010/main" val="5164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CDF5-BC25-E594-CD08-D3031976F0D1}"/>
              </a:ext>
            </a:extLst>
          </p:cNvPr>
          <p:cNvSpPr>
            <a:spLocks noGrp="1"/>
          </p:cNvSpPr>
          <p:nvPr>
            <p:ph idx="1"/>
          </p:nvPr>
        </p:nvSpPr>
        <p:spPr>
          <a:xfrm>
            <a:off x="838200" y="1338943"/>
            <a:ext cx="10515600" cy="4838020"/>
          </a:xfrm>
        </p:spPr>
        <p:txBody>
          <a:bodyPr/>
          <a:lstStyle/>
          <a:p>
            <a:pPr marL="0" indent="0" algn="ctr">
              <a:buNone/>
            </a:pPr>
            <a:r>
              <a:rPr lang="en-GB" dirty="0"/>
              <a:t> </a:t>
            </a:r>
            <a:r>
              <a:rPr lang="en-GB" sz="7200" i="1" dirty="0">
                <a:solidFill>
                  <a:srgbClr val="3DA0E4"/>
                </a:solidFill>
                <a:latin typeface="Arial" panose="020B0604020202020204" pitchFamily="34" charset="0"/>
                <a:cs typeface="Arial" panose="020B0604020202020204" pitchFamily="34" charset="0"/>
              </a:rPr>
              <a:t>Open</a:t>
            </a:r>
            <a:r>
              <a:rPr lang="en-GB" sz="7200" dirty="0">
                <a:solidFill>
                  <a:srgbClr val="3DA0E4"/>
                </a:solidFill>
                <a:latin typeface="Arial" panose="020B0604020202020204" pitchFamily="34" charset="0"/>
                <a:cs typeface="Arial" panose="020B0604020202020204" pitchFamily="34" charset="0"/>
              </a:rPr>
              <a:t> ended </a:t>
            </a:r>
          </a:p>
          <a:p>
            <a:pPr marL="0" indent="0" algn="ctr">
              <a:buNone/>
            </a:pPr>
            <a:r>
              <a:rPr lang="en-GB" sz="7200" dirty="0">
                <a:solidFill>
                  <a:srgbClr val="3DA0E4"/>
                </a:solidFill>
                <a:latin typeface="Arial" panose="020B0604020202020204" pitchFamily="34" charset="0"/>
                <a:cs typeface="Arial" panose="020B0604020202020204" pitchFamily="34" charset="0"/>
              </a:rPr>
              <a:t>and</a:t>
            </a:r>
          </a:p>
          <a:p>
            <a:pPr marL="0" indent="0" algn="ctr">
              <a:buNone/>
            </a:pPr>
            <a:r>
              <a:rPr lang="en-GB" sz="7200" dirty="0">
                <a:solidFill>
                  <a:srgbClr val="3DA0E4"/>
                </a:solidFill>
                <a:latin typeface="Arial" panose="020B0604020202020204" pitchFamily="34" charset="0"/>
                <a:cs typeface="Arial" panose="020B0604020202020204" pitchFamily="34" charset="0"/>
              </a:rPr>
              <a:t> </a:t>
            </a:r>
            <a:r>
              <a:rPr lang="en-GB" sz="7200" i="1" dirty="0">
                <a:solidFill>
                  <a:srgbClr val="3DA0E4"/>
                </a:solidFill>
                <a:latin typeface="Arial" panose="020B0604020202020204" pitchFamily="34" charset="0"/>
                <a:cs typeface="Arial" panose="020B0604020202020204" pitchFamily="34" charset="0"/>
              </a:rPr>
              <a:t>closed</a:t>
            </a:r>
            <a:r>
              <a:rPr lang="en-GB" sz="7200" dirty="0">
                <a:solidFill>
                  <a:srgbClr val="3DA0E4"/>
                </a:solidFill>
                <a:latin typeface="Arial" panose="020B0604020202020204" pitchFamily="34" charset="0"/>
                <a:cs typeface="Arial" panose="020B0604020202020204" pitchFamily="34" charset="0"/>
              </a:rPr>
              <a:t> questions</a:t>
            </a:r>
          </a:p>
          <a:p>
            <a:pPr marL="0" indent="0" algn="ctr">
              <a:buNone/>
            </a:pPr>
            <a:r>
              <a:rPr lang="en-GB" sz="7200" dirty="0">
                <a:solidFill>
                  <a:srgbClr val="3DA0E4"/>
                </a:solidFill>
                <a:latin typeface="Arial" panose="020B0604020202020204" pitchFamily="34" charset="0"/>
                <a:cs typeface="Arial" panose="020B0604020202020204" pitchFamily="34" charset="0"/>
              </a:rPr>
              <a:t>- </a:t>
            </a:r>
            <a:r>
              <a:rPr lang="en-GB" sz="7200" i="1" dirty="0">
                <a:solidFill>
                  <a:srgbClr val="3DA0E4"/>
                </a:solidFill>
                <a:latin typeface="Arial" panose="020B0604020202020204" pitchFamily="34" charset="0"/>
                <a:cs typeface="Arial" panose="020B0604020202020204" pitchFamily="34" charset="0"/>
              </a:rPr>
              <a:t>what are they?</a:t>
            </a:r>
          </a:p>
        </p:txBody>
      </p:sp>
    </p:spTree>
    <p:extLst>
      <p:ext uri="{BB962C8B-B14F-4D97-AF65-F5344CB8AC3E}">
        <p14:creationId xmlns:p14="http://schemas.microsoft.com/office/powerpoint/2010/main" val="427439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CDF5-BC25-E594-CD08-D3031976F0D1}"/>
              </a:ext>
            </a:extLst>
          </p:cNvPr>
          <p:cNvSpPr>
            <a:spLocks noGrp="1"/>
          </p:cNvSpPr>
          <p:nvPr>
            <p:ph idx="1"/>
          </p:nvPr>
        </p:nvSpPr>
        <p:spPr>
          <a:xfrm>
            <a:off x="838200" y="1485900"/>
            <a:ext cx="10885714" cy="4691063"/>
          </a:xfrm>
        </p:spPr>
        <p:txBody>
          <a:bodyPr>
            <a:normAutofit/>
          </a:bodyPr>
          <a:lstStyle/>
          <a:p>
            <a:pPr marL="0" indent="0" algn="ctr">
              <a:buNone/>
            </a:pPr>
            <a:r>
              <a:rPr lang="en-GB" dirty="0"/>
              <a:t> </a:t>
            </a:r>
          </a:p>
          <a:p>
            <a:pPr marL="0" indent="0" algn="ctr">
              <a:buNone/>
            </a:pPr>
            <a:r>
              <a:rPr lang="en-GB" sz="5800" i="1" dirty="0">
                <a:solidFill>
                  <a:srgbClr val="3DA0E4"/>
                </a:solidFill>
                <a:latin typeface="Arial" panose="020B0604020202020204" pitchFamily="34" charset="0"/>
                <a:cs typeface="Arial" panose="020B0604020202020204" pitchFamily="34" charset="0"/>
              </a:rPr>
              <a:t>Open</a:t>
            </a:r>
            <a:r>
              <a:rPr lang="en-GB" sz="5800" dirty="0">
                <a:solidFill>
                  <a:srgbClr val="3DA0E4"/>
                </a:solidFill>
                <a:latin typeface="Arial" panose="020B0604020202020204" pitchFamily="34" charset="0"/>
                <a:cs typeface="Arial" panose="020B0604020202020204" pitchFamily="34" charset="0"/>
              </a:rPr>
              <a:t> ended questions are </a:t>
            </a:r>
            <a:r>
              <a:rPr lang="en-GB" sz="5800" i="1" dirty="0">
                <a:solidFill>
                  <a:srgbClr val="009FE3"/>
                </a:solidFill>
                <a:latin typeface="Arial" panose="020B0604020202020204" pitchFamily="34" charset="0"/>
                <a:cs typeface="Arial" panose="020B0604020202020204" pitchFamily="34" charset="0"/>
              </a:rPr>
              <a:t>good</a:t>
            </a:r>
          </a:p>
          <a:p>
            <a:pPr marL="0" indent="0" algn="ctr">
              <a:buNone/>
            </a:pPr>
            <a:r>
              <a:rPr lang="en-GB" sz="5800" dirty="0">
                <a:solidFill>
                  <a:srgbClr val="3DA0E4"/>
                </a:solidFill>
                <a:latin typeface="Arial" panose="020B0604020202020204" pitchFamily="34" charset="0"/>
                <a:cs typeface="Arial" panose="020B0604020202020204" pitchFamily="34" charset="0"/>
              </a:rPr>
              <a:t>and </a:t>
            </a:r>
          </a:p>
          <a:p>
            <a:pPr marL="0" indent="0" algn="ctr">
              <a:buNone/>
            </a:pPr>
            <a:r>
              <a:rPr lang="en-GB" sz="5800" dirty="0">
                <a:solidFill>
                  <a:srgbClr val="3DA0E4"/>
                </a:solidFill>
                <a:latin typeface="Arial" panose="020B0604020202020204" pitchFamily="34" charset="0"/>
                <a:cs typeface="Arial" panose="020B0604020202020204" pitchFamily="34" charset="0"/>
              </a:rPr>
              <a:t>closed questions a</a:t>
            </a:r>
            <a:r>
              <a:rPr lang="en-GB" sz="5800" i="1" dirty="0">
                <a:solidFill>
                  <a:srgbClr val="3DA0E4"/>
                </a:solidFill>
                <a:latin typeface="Arial" panose="020B0604020202020204" pitchFamily="34" charset="0"/>
                <a:cs typeface="Arial" panose="020B0604020202020204" pitchFamily="34" charset="0"/>
              </a:rPr>
              <a:t>re </a:t>
            </a:r>
            <a:r>
              <a:rPr lang="en-GB" sz="5800" i="1" dirty="0">
                <a:solidFill>
                  <a:srgbClr val="009FE3"/>
                </a:solidFill>
                <a:latin typeface="Arial" panose="020B0604020202020204" pitchFamily="34" charset="0"/>
                <a:cs typeface="Arial" panose="020B0604020202020204" pitchFamily="34" charset="0"/>
              </a:rPr>
              <a:t>bad</a:t>
            </a:r>
            <a:r>
              <a:rPr lang="en-GB" sz="5800" dirty="0">
                <a:solidFill>
                  <a:srgbClr val="3DA0E4"/>
                </a:solidFill>
                <a:latin typeface="Arial" panose="020B0604020202020204" pitchFamily="34" charset="0"/>
                <a:cs typeface="Arial" panose="020B0604020202020204" pitchFamily="34" charset="0"/>
              </a:rPr>
              <a:t>,</a:t>
            </a:r>
            <a:r>
              <a:rPr lang="en-GB" sz="5800" i="1" dirty="0">
                <a:solidFill>
                  <a:srgbClr val="3DA0E4"/>
                </a:solidFill>
                <a:latin typeface="Arial" panose="020B0604020202020204" pitchFamily="34" charset="0"/>
                <a:cs typeface="Arial" panose="020B0604020202020204" pitchFamily="34" charset="0"/>
              </a:rPr>
              <a:t> </a:t>
            </a:r>
            <a:r>
              <a:rPr lang="en-GB" sz="5800" dirty="0">
                <a:solidFill>
                  <a:srgbClr val="3DA0E4"/>
                </a:solidFill>
                <a:latin typeface="Arial" panose="020B0604020202020204" pitchFamily="34" charset="0"/>
                <a:cs typeface="Arial" panose="020B0604020202020204" pitchFamily="34" charset="0"/>
              </a:rPr>
              <a:t>right?</a:t>
            </a:r>
          </a:p>
        </p:txBody>
      </p:sp>
    </p:spTree>
    <p:extLst>
      <p:ext uri="{BB962C8B-B14F-4D97-AF65-F5344CB8AC3E}">
        <p14:creationId xmlns:p14="http://schemas.microsoft.com/office/powerpoint/2010/main" val="3398109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2CDF5-BC25-E594-CD08-D3031976F0D1}"/>
              </a:ext>
            </a:extLst>
          </p:cNvPr>
          <p:cNvSpPr>
            <a:spLocks noGrp="1"/>
          </p:cNvSpPr>
          <p:nvPr>
            <p:ph idx="1"/>
          </p:nvPr>
        </p:nvSpPr>
        <p:spPr>
          <a:xfrm>
            <a:off x="838200" y="1485900"/>
            <a:ext cx="10885714" cy="4691063"/>
          </a:xfrm>
        </p:spPr>
        <p:txBody>
          <a:bodyPr>
            <a:normAutofit/>
          </a:bodyPr>
          <a:lstStyle/>
          <a:p>
            <a:pPr marL="0" indent="0" algn="ctr">
              <a:buNone/>
            </a:pPr>
            <a:r>
              <a:rPr lang="en-GB" sz="6000" dirty="0">
                <a:latin typeface="Arial" panose="020B0604020202020204" pitchFamily="34" charset="0"/>
                <a:cs typeface="Arial" panose="020B0604020202020204" pitchFamily="34" charset="0"/>
              </a:rPr>
              <a:t> </a:t>
            </a:r>
          </a:p>
          <a:p>
            <a:pPr marL="0" indent="0" algn="ctr">
              <a:buNone/>
            </a:pPr>
            <a:r>
              <a:rPr lang="en-GB" sz="6000" i="1" dirty="0">
                <a:solidFill>
                  <a:srgbClr val="3DA0E4"/>
                </a:solidFill>
                <a:latin typeface="Arial" panose="020B0604020202020204" pitchFamily="34" charset="0"/>
                <a:cs typeface="Arial" panose="020B0604020202020204" pitchFamily="34" charset="0"/>
              </a:rPr>
              <a:t>Open ended</a:t>
            </a:r>
            <a:r>
              <a:rPr lang="en-GB" sz="6000" dirty="0">
                <a:solidFill>
                  <a:srgbClr val="3DA0E4"/>
                </a:solidFill>
                <a:latin typeface="Arial" panose="020B0604020202020204" pitchFamily="34" charset="0"/>
                <a:cs typeface="Arial" panose="020B0604020202020204" pitchFamily="34" charset="0"/>
              </a:rPr>
              <a:t> questions</a:t>
            </a:r>
          </a:p>
          <a:p>
            <a:pPr marL="0" indent="0" algn="ctr">
              <a:buNone/>
            </a:pPr>
            <a:r>
              <a:rPr lang="en-GB" sz="6000" i="1" dirty="0">
                <a:solidFill>
                  <a:srgbClr val="3DA0E4"/>
                </a:solidFill>
                <a:latin typeface="Arial" panose="020B0604020202020204" pitchFamily="34" charset="0"/>
                <a:cs typeface="Arial" panose="020B0604020202020204" pitchFamily="34" charset="0"/>
              </a:rPr>
              <a:t>- further ideas and suggestions</a:t>
            </a:r>
          </a:p>
        </p:txBody>
      </p:sp>
    </p:spTree>
    <p:extLst>
      <p:ext uri="{BB962C8B-B14F-4D97-AF65-F5344CB8AC3E}">
        <p14:creationId xmlns:p14="http://schemas.microsoft.com/office/powerpoint/2010/main" val="26267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7949E1F-C78C-4762-BB5D-09C4D151311D}"/>
              </a:ext>
            </a:extLst>
          </p:cNvPr>
          <p:cNvSpPr>
            <a:spLocks noGrp="1"/>
          </p:cNvSpPr>
          <p:nvPr>
            <p:ph sz="half" idx="2"/>
          </p:nvPr>
        </p:nvSpPr>
        <p:spPr>
          <a:xfrm>
            <a:off x="5836524" y="2284377"/>
            <a:ext cx="5181600" cy="3892586"/>
          </a:xfrm>
        </p:spPr>
        <p:txBody>
          <a:bodyPr vert="horz" lIns="91440" tIns="45720" rIns="91440" bIns="45720" rtlCol="0" anchor="t">
            <a:normAutofit/>
          </a:bodyPr>
          <a:lstStyle/>
          <a:p>
            <a:pPr>
              <a:spcAft>
                <a:spcPts val="1200"/>
              </a:spcAft>
            </a:pPr>
            <a:endParaRPr lang="en-US" sz="3200" dirty="0">
              <a:solidFill>
                <a:srgbClr val="0070C0"/>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379B0A2-7A81-4E7C-A60F-A6DF25D04A0F}"/>
              </a:ext>
            </a:extLst>
          </p:cNvPr>
          <p:cNvSpPr>
            <a:spLocks noGrp="1"/>
          </p:cNvSpPr>
          <p:nvPr>
            <p:ph type="title"/>
          </p:nvPr>
        </p:nvSpPr>
        <p:spPr>
          <a:xfrm>
            <a:off x="1031136" y="2094063"/>
            <a:ext cx="10313909" cy="2359474"/>
          </a:xfrm>
        </p:spPr>
        <p:txBody>
          <a:bodyPr vert="horz" lIns="91440" tIns="45720" rIns="91440" bIns="45720" rtlCol="0" anchor="ctr">
            <a:noAutofit/>
          </a:bodyPr>
          <a:lstStyle/>
          <a:p>
            <a:pPr algn="ctr">
              <a:lnSpc>
                <a:spcPct val="100000"/>
              </a:lnSpc>
              <a:defRPr/>
            </a:pPr>
            <a:r>
              <a:rPr lang="en-US" sz="4800" dirty="0">
                <a:solidFill>
                  <a:srgbClr val="009FE3"/>
                </a:solidFill>
                <a:latin typeface="Arial"/>
                <a:cs typeface="Arial"/>
              </a:rPr>
              <a:t>A Level Speaking Unit 3 </a:t>
            </a:r>
            <a:br>
              <a:rPr lang="en-US" sz="4800" dirty="0">
                <a:solidFill>
                  <a:srgbClr val="009FE3"/>
                </a:solidFill>
                <a:latin typeface="Arial"/>
                <a:cs typeface="Arial"/>
              </a:rPr>
            </a:br>
            <a:r>
              <a:rPr lang="en-US" sz="4800" i="1" dirty="0">
                <a:solidFill>
                  <a:srgbClr val="009FE3"/>
                </a:solidFill>
                <a:latin typeface="Arial"/>
                <a:cs typeface="Arial"/>
              </a:rPr>
              <a:t>The Independent Research Project</a:t>
            </a:r>
            <a:br>
              <a:rPr lang="en-GB" sz="4800" i="1" dirty="0">
                <a:solidFill>
                  <a:srgbClr val="00B0F0"/>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07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2F022E-C8FB-6742-ACA3-20394E57F78F}"/>
              </a:ext>
              <a:ext uri="{C183D7F6-B498-43B3-948B-1728B52AA6E4}">
                <adec:decorative xmlns:adec="http://schemas.microsoft.com/office/drawing/2017/decorative" val="1"/>
              </a:ext>
            </a:extLst>
          </p:cNvPr>
          <p:cNvSpPr/>
          <p:nvPr/>
        </p:nvSpPr>
        <p:spPr>
          <a:xfrm flipV="1">
            <a:off x="701749" y="-18479"/>
            <a:ext cx="11511516" cy="294925"/>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9B0A2-7A81-4E7C-A60F-A6DF25D04A0F}"/>
              </a:ext>
            </a:extLst>
          </p:cNvPr>
          <p:cNvSpPr>
            <a:spLocks noGrp="1"/>
          </p:cNvSpPr>
          <p:nvPr>
            <p:ph type="title"/>
          </p:nvPr>
        </p:nvSpPr>
        <p:spPr>
          <a:xfrm>
            <a:off x="1031136" y="2094063"/>
            <a:ext cx="10313909" cy="2359474"/>
          </a:xfrm>
        </p:spPr>
        <p:txBody>
          <a:bodyPr vert="horz" lIns="91440" tIns="45720" rIns="91440" bIns="45720" rtlCol="0" anchor="ctr">
            <a:noAutofit/>
          </a:bodyPr>
          <a:lstStyle/>
          <a:p>
            <a:pPr algn="ctr">
              <a:lnSpc>
                <a:spcPct val="100000"/>
              </a:lnSpc>
              <a:defRPr/>
            </a:pPr>
            <a:r>
              <a:rPr lang="en-US" sz="4800" dirty="0">
                <a:solidFill>
                  <a:srgbClr val="3DA0E4"/>
                </a:solidFill>
                <a:latin typeface="Arial"/>
                <a:cs typeface="Arial"/>
              </a:rPr>
              <a:t>A Level Speaking Unit 3 </a:t>
            </a:r>
            <a:br>
              <a:rPr lang="en-US" sz="4800" dirty="0">
                <a:solidFill>
                  <a:srgbClr val="3DA0E4"/>
                </a:solidFill>
                <a:latin typeface="Arial"/>
                <a:cs typeface="Arial"/>
              </a:rPr>
            </a:br>
            <a:r>
              <a:rPr lang="en-US" sz="4800" i="1" dirty="0">
                <a:solidFill>
                  <a:srgbClr val="3DA0E4"/>
                </a:solidFill>
                <a:latin typeface="Arial"/>
                <a:cs typeface="Arial"/>
              </a:rPr>
              <a:t>The Independent Research Project</a:t>
            </a:r>
            <a:br>
              <a:rPr lang="en-US" sz="4800" i="1" dirty="0">
                <a:solidFill>
                  <a:srgbClr val="3DA0E4"/>
                </a:solidFill>
                <a:latin typeface="Arial"/>
                <a:cs typeface="Arial"/>
              </a:rPr>
            </a:br>
            <a:r>
              <a:rPr lang="en-US" sz="4800" i="1" dirty="0">
                <a:solidFill>
                  <a:srgbClr val="3DA0E4"/>
                </a:solidFill>
                <a:latin typeface="Arial"/>
                <a:cs typeface="Arial"/>
              </a:rPr>
              <a:t>continued...</a:t>
            </a:r>
            <a:br>
              <a:rPr lang="en-GB" sz="4800" i="1" dirty="0">
                <a:solidFill>
                  <a:srgbClr val="3DA0E4"/>
                </a:solidFill>
                <a:latin typeface="Arial" panose="020B0604020202020204" pitchFamily="34" charset="0"/>
                <a:cs typeface="Arial" panose="020B0604020202020204" pitchFamily="34" charset="0"/>
              </a:rPr>
            </a:br>
            <a:endParaRPr lang="en-GB" dirty="0">
              <a:solidFill>
                <a:srgbClr val="3DA0E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398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6f98b4f-ba65-4a7d-9a34-48b23de556cb" xsi:nil="true"/>
    <lcf76f155ced4ddcb4097134ff3c332f xmlns="1f8176ab-828b-4b08-9471-75b38aa5aee5">
      <Terms xmlns="http://schemas.microsoft.com/office/infopath/2007/PartnerControls"/>
    </lcf76f155ced4ddcb4097134ff3c332f>
    <_Flow_SignoffStatus xmlns="1f8176ab-828b-4b08-9471-75b38aa5ae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04CC9A073A3E44A7E0644BA0B2BDEE" ma:contentTypeVersion="18" ma:contentTypeDescription="Create a new document." ma:contentTypeScope="" ma:versionID="f4ad0d18d1f625b721eb39d4b9daa0d6">
  <xsd:schema xmlns:xsd="http://www.w3.org/2001/XMLSchema" xmlns:xs="http://www.w3.org/2001/XMLSchema" xmlns:p="http://schemas.microsoft.com/office/2006/metadata/properties" xmlns:ns2="1f8176ab-828b-4b08-9471-75b38aa5aee5" xmlns:ns3="36f98b4f-ba65-4a7d-9a34-48b23de556cb" targetNamespace="http://schemas.microsoft.com/office/2006/metadata/properties" ma:root="true" ma:fieldsID="14042c442e4436da6505195c7edad1c8" ns2:_="" ns3:_="">
    <xsd:import namespace="1f8176ab-828b-4b08-9471-75b38aa5aee5"/>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8176ab-828b-4b08-9471-75b38aa5ae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Flow_SignoffStatus" ma:index="17" nillable="true" ma:displayName="Sign-off status" ma:internalName="Sign_x002d_off_x0020_status">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317158d-5997-432d-8f64-ed5253ed3d4a}" ma:internalName="TaxCatchAll"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526204-C1F3-4409-A6E7-E5C76AC9953A}">
  <ds:schemaRefs>
    <ds:schemaRef ds:uri="http://schemas.microsoft.com/sharepoint/v3/contenttype/forms"/>
  </ds:schemaRefs>
</ds:datastoreItem>
</file>

<file path=customXml/itemProps2.xml><?xml version="1.0" encoding="utf-8"?>
<ds:datastoreItem xmlns:ds="http://schemas.openxmlformats.org/officeDocument/2006/customXml" ds:itemID="{D4566087-9FA9-4DEF-9B69-3E41D95E931E}">
  <ds:schemaRef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1f8176ab-828b-4b08-9471-75b38aa5aee5"/>
    <ds:schemaRef ds:uri="http://schemas.microsoft.com/office/2006/documentManagement/types"/>
    <ds:schemaRef ds:uri="36f98b4f-ba65-4a7d-9a34-48b23de556c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DAB0B60-CDBC-43B3-971B-639A5B83A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8176ab-828b-4b08-9471-75b38aa5aee5"/>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1351</TotalTime>
  <Words>4598</Words>
  <Application>Microsoft Office PowerPoint</Application>
  <PresentationFormat>Widescreen</PresentationFormat>
  <Paragraphs>294</Paragraphs>
  <Slides>18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Bliss 2 Light</vt:lpstr>
      <vt:lpstr>Calibri</vt:lpstr>
      <vt:lpstr>Calibri Light</vt:lpstr>
      <vt:lpstr>Gotham Rounded Book</vt:lpstr>
      <vt:lpstr>Gotham Rounded Medium</vt:lpstr>
      <vt:lpstr>MentiText</vt:lpstr>
      <vt:lpstr>Symbol</vt:lpstr>
      <vt:lpstr>Wingdings</vt:lpstr>
      <vt:lpstr>Office Theme</vt:lpstr>
      <vt:lpstr>WJEC A Level Speaking Unit 3 (French/German/Spanish)</vt:lpstr>
      <vt:lpstr>Guidance and tips for Teacher Examiners</vt:lpstr>
      <vt:lpstr>PowerPoint Presentation</vt:lpstr>
      <vt:lpstr>PowerPoint Presentation</vt:lpstr>
      <vt:lpstr>PowerPoint Presentation</vt:lpstr>
      <vt:lpstr>PowerPoint Presentation</vt:lpstr>
      <vt:lpstr>PowerPoint Presentation</vt:lpstr>
      <vt:lpstr>A Level Speaking Unit 3  The Independent Research Project </vt:lpstr>
      <vt:lpstr>A Level Speaking Unit 3  The Independent Research Project continued... </vt:lpstr>
      <vt:lpstr>A Level Speaking Unit 3  The Independent Research Project continued... </vt:lpstr>
      <vt:lpstr>PowerPoint Presentation</vt:lpstr>
      <vt:lpstr>The British Railways Modernisation Plan was a complete disaster  Part a - Presentation   </vt:lpstr>
      <vt:lpstr>The British Railways Modernisation Plan was a complete disaster  Part b - Discussion   </vt:lpstr>
      <vt:lpstr>PowerPoint Presentation</vt:lpstr>
      <vt:lpstr>PowerPoint Presentation</vt:lpstr>
      <vt:lpstr>Useful documents</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Molins, Diana</dc:creator>
  <cp:lastModifiedBy>Sage, Karl</cp:lastModifiedBy>
  <cp:revision>299</cp:revision>
  <dcterms:created xsi:type="dcterms:W3CDTF">2021-05-12T07:49:02Z</dcterms:created>
  <dcterms:modified xsi:type="dcterms:W3CDTF">2023-01-27T15:29:44Z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0x0101004604CC9A073A3E44A7E0644BA0B2BDEE</vt:lpwstr>
  </property>
  <property fmtid="{D5CDD505-2E9C-101B-9397-08002B2CF9AE}" pid="3" name="MediaServiceImageTags">
    <vt:lpwstr/>
  </property>
</Properties>
</file>